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notesMasterIdLst>
    <p:notesMasterId r:id="rId31"/>
  </p:notesMasterIdLst>
  <p:sldIdLst>
    <p:sldId id="256" r:id="rId2"/>
    <p:sldId id="29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7" r:id="rId14"/>
    <p:sldId id="279" r:id="rId15"/>
    <p:sldId id="280" r:id="rId16"/>
    <p:sldId id="281" r:id="rId17"/>
    <p:sldId id="284" r:id="rId18"/>
    <p:sldId id="282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294" r:id="rId27"/>
    <p:sldId id="295" r:id="rId28"/>
    <p:sldId id="296" r:id="rId29"/>
    <p:sldId id="29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4EDD"/>
    <a:srgbClr val="FF6600"/>
    <a:srgbClr val="FF3300"/>
    <a:srgbClr val="FAE250"/>
    <a:srgbClr val="C1F729"/>
    <a:srgbClr val="F0ED69"/>
    <a:srgbClr val="F2D558"/>
    <a:srgbClr val="E2DA74"/>
    <a:srgbClr val="C77DFF"/>
    <a:srgbClr val="BF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97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47F3BC-2174-4B7A-84D2-62BE98EB1273}" type="doc">
      <dgm:prSet loTypeId="urn:microsoft.com/office/officeart/2018/5/layout/IconCircleLabelList" loCatId="icon" qsTypeId="urn:microsoft.com/office/officeart/2005/8/quickstyle/simple5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A4F3F00-9BCE-4D2F-9C6D-7A629AFA0E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b="0" dirty="0"/>
            <a:t>Descrizione del problema</a:t>
          </a:r>
        </a:p>
      </dgm:t>
    </dgm:pt>
    <dgm:pt modelId="{E5E6BE2F-A918-4E7D-9B2A-119662966E7D}" type="parTrans" cxnId="{401B173A-0CC6-4091-9285-4F573C3054D0}">
      <dgm:prSet/>
      <dgm:spPr/>
      <dgm:t>
        <a:bodyPr/>
        <a:lstStyle/>
        <a:p>
          <a:endParaRPr lang="en-US"/>
        </a:p>
      </dgm:t>
    </dgm:pt>
    <dgm:pt modelId="{2FA77513-4FC5-4802-987A-73AD5F860E5D}" type="sibTrans" cxnId="{401B173A-0CC6-4091-9285-4F573C3054D0}">
      <dgm:prSet/>
      <dgm:spPr/>
      <dgm:t>
        <a:bodyPr/>
        <a:lstStyle/>
        <a:p>
          <a:endParaRPr lang="en-US"/>
        </a:p>
      </dgm:t>
    </dgm:pt>
    <dgm:pt modelId="{BDDB937E-6038-4BB0-BFE5-ACF69D50BC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Raccolta dei feedback</a:t>
          </a:r>
          <a:endParaRPr lang="en-US"/>
        </a:p>
      </dgm:t>
    </dgm:pt>
    <dgm:pt modelId="{5AA7179D-3B95-4828-AF17-CFB9241176D5}" type="parTrans" cxnId="{BCBDFBD2-4673-4248-B43F-3A50C046D26E}">
      <dgm:prSet/>
      <dgm:spPr/>
      <dgm:t>
        <a:bodyPr/>
        <a:lstStyle/>
        <a:p>
          <a:endParaRPr lang="en-US"/>
        </a:p>
      </dgm:t>
    </dgm:pt>
    <dgm:pt modelId="{9B4C15CA-1DDB-420E-9761-1706ABF60FDA}" type="sibTrans" cxnId="{BCBDFBD2-4673-4248-B43F-3A50C046D26E}">
      <dgm:prSet/>
      <dgm:spPr/>
      <dgm:t>
        <a:bodyPr/>
        <a:lstStyle/>
        <a:p>
          <a:endParaRPr lang="en-US"/>
        </a:p>
      </dgm:t>
    </dgm:pt>
    <dgm:pt modelId="{DCEFA457-3105-4076-9433-C5021B7B4E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Individuazione delle Personas</a:t>
          </a:r>
          <a:endParaRPr lang="en-US"/>
        </a:p>
      </dgm:t>
    </dgm:pt>
    <dgm:pt modelId="{06C45232-319A-404B-8BF3-7B9FAD5171BD}" type="parTrans" cxnId="{D4DA05E9-6AEE-4B68-91D9-EDEC6AC57A39}">
      <dgm:prSet/>
      <dgm:spPr/>
      <dgm:t>
        <a:bodyPr/>
        <a:lstStyle/>
        <a:p>
          <a:endParaRPr lang="en-US"/>
        </a:p>
      </dgm:t>
    </dgm:pt>
    <dgm:pt modelId="{B7A792BA-5896-4982-AD88-1352F2989C0A}" type="sibTrans" cxnId="{D4DA05E9-6AEE-4B68-91D9-EDEC6AC57A39}">
      <dgm:prSet/>
      <dgm:spPr/>
      <dgm:t>
        <a:bodyPr/>
        <a:lstStyle/>
        <a:p>
          <a:endParaRPr lang="en-US"/>
        </a:p>
      </dgm:t>
    </dgm:pt>
    <dgm:pt modelId="{F5FEA478-A17E-4021-87D2-06F5D1B116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Descrizione dei Task</a:t>
          </a:r>
          <a:endParaRPr lang="en-US"/>
        </a:p>
      </dgm:t>
    </dgm:pt>
    <dgm:pt modelId="{D89B5535-D5D8-4D9C-B023-16F782563322}" type="parTrans" cxnId="{46D0C7BE-A6DB-4EA6-81E8-F6322E1CC71D}">
      <dgm:prSet/>
      <dgm:spPr/>
      <dgm:t>
        <a:bodyPr/>
        <a:lstStyle/>
        <a:p>
          <a:endParaRPr lang="en-US"/>
        </a:p>
      </dgm:t>
    </dgm:pt>
    <dgm:pt modelId="{5EB3B29E-F98C-4903-8046-626270097530}" type="sibTrans" cxnId="{46D0C7BE-A6DB-4EA6-81E8-F6322E1CC71D}">
      <dgm:prSet/>
      <dgm:spPr/>
      <dgm:t>
        <a:bodyPr/>
        <a:lstStyle/>
        <a:p>
          <a:endParaRPr lang="en-US"/>
        </a:p>
      </dgm:t>
    </dgm:pt>
    <dgm:pt modelId="{5989E1B7-C200-46DF-971F-EA6574569C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Obiettivi di Empowerment</a:t>
          </a:r>
          <a:endParaRPr lang="en-US" dirty="0"/>
        </a:p>
      </dgm:t>
    </dgm:pt>
    <dgm:pt modelId="{74EFAE13-1007-4A5A-B790-3D2973B87BA1}" type="parTrans" cxnId="{1DDA0EC6-3E24-4716-92FC-6806EA3953EA}">
      <dgm:prSet/>
      <dgm:spPr/>
      <dgm:t>
        <a:bodyPr/>
        <a:lstStyle/>
        <a:p>
          <a:endParaRPr lang="en-US"/>
        </a:p>
      </dgm:t>
    </dgm:pt>
    <dgm:pt modelId="{C0A6BC2E-61D1-4CFC-A8F1-982E7AFC3763}" type="sibTrans" cxnId="{1DDA0EC6-3E24-4716-92FC-6806EA3953EA}">
      <dgm:prSet/>
      <dgm:spPr/>
      <dgm:t>
        <a:bodyPr/>
        <a:lstStyle/>
        <a:p>
          <a:endParaRPr lang="en-US"/>
        </a:p>
      </dgm:t>
    </dgm:pt>
    <dgm:pt modelId="{E770BA1E-7289-4FAC-AA1D-CE031FB4BFD5}" type="pres">
      <dgm:prSet presAssocID="{2547F3BC-2174-4B7A-84D2-62BE98EB1273}" presName="root" presStyleCnt="0">
        <dgm:presLayoutVars>
          <dgm:dir/>
          <dgm:resizeHandles val="exact"/>
        </dgm:presLayoutVars>
      </dgm:prSet>
      <dgm:spPr/>
    </dgm:pt>
    <dgm:pt modelId="{1F16BE28-474F-4739-A43F-CCAF023AF5DD}" type="pres">
      <dgm:prSet presAssocID="{4A4F3F00-9BCE-4D2F-9C6D-7A629AFA0E5B}" presName="compNode" presStyleCnt="0"/>
      <dgm:spPr/>
    </dgm:pt>
    <dgm:pt modelId="{D9AF830E-F05B-485E-97C5-502FBFC5E337}" type="pres">
      <dgm:prSet presAssocID="{4A4F3F00-9BCE-4D2F-9C6D-7A629AFA0E5B}" presName="iconBgRect" presStyleLbl="bgShp" presStyleIdx="0" presStyleCnt="5"/>
      <dgm:spPr>
        <a:solidFill>
          <a:srgbClr val="4B0082"/>
        </a:solidFill>
      </dgm:spPr>
    </dgm:pt>
    <dgm:pt modelId="{CC5DFA24-5445-44AB-BFE5-D2B3D4BAA886}" type="pres">
      <dgm:prSet presAssocID="{4A4F3F00-9BCE-4D2F-9C6D-7A629AFA0E5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2F8590A-372F-4822-80D3-24B3E433ECEB}" type="pres">
      <dgm:prSet presAssocID="{4A4F3F00-9BCE-4D2F-9C6D-7A629AFA0E5B}" presName="spaceRect" presStyleCnt="0"/>
      <dgm:spPr/>
    </dgm:pt>
    <dgm:pt modelId="{2B9C2EFB-7587-4A5F-9876-8EFD936EB18A}" type="pres">
      <dgm:prSet presAssocID="{4A4F3F00-9BCE-4D2F-9C6D-7A629AFA0E5B}" presName="textRect" presStyleLbl="revTx" presStyleIdx="0" presStyleCnt="5">
        <dgm:presLayoutVars>
          <dgm:chMax val="1"/>
          <dgm:chPref val="1"/>
        </dgm:presLayoutVars>
      </dgm:prSet>
      <dgm:spPr/>
    </dgm:pt>
    <dgm:pt modelId="{C82B6ABC-BE51-4C39-94BC-4ACDA197373A}" type="pres">
      <dgm:prSet presAssocID="{2FA77513-4FC5-4802-987A-73AD5F860E5D}" presName="sibTrans" presStyleCnt="0"/>
      <dgm:spPr/>
    </dgm:pt>
    <dgm:pt modelId="{BF1A482A-B6E2-45F4-9131-A73C37A80A3F}" type="pres">
      <dgm:prSet presAssocID="{BDDB937E-6038-4BB0-BFE5-ACF69D50BCD3}" presName="compNode" presStyleCnt="0"/>
      <dgm:spPr/>
    </dgm:pt>
    <dgm:pt modelId="{6174A0E5-10C0-435C-B837-F0D06F03E505}" type="pres">
      <dgm:prSet presAssocID="{BDDB937E-6038-4BB0-BFE5-ACF69D50BCD3}" presName="iconBgRect" presStyleLbl="bgShp" presStyleIdx="1" presStyleCnt="5"/>
      <dgm:spPr>
        <a:solidFill>
          <a:srgbClr val="7B2CBF"/>
        </a:solidFill>
      </dgm:spPr>
    </dgm:pt>
    <dgm:pt modelId="{4B1D176A-EEF8-4400-A351-0F0394E7AA17}" type="pres">
      <dgm:prSet presAssocID="{BDDB937E-6038-4BB0-BFE5-ACF69D50BCD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4E0C51C-B746-4C81-B4CE-0D2254F98473}" type="pres">
      <dgm:prSet presAssocID="{BDDB937E-6038-4BB0-BFE5-ACF69D50BCD3}" presName="spaceRect" presStyleCnt="0"/>
      <dgm:spPr/>
    </dgm:pt>
    <dgm:pt modelId="{C7D048A3-2B8B-4767-8044-11AC2F03BF5D}" type="pres">
      <dgm:prSet presAssocID="{BDDB937E-6038-4BB0-BFE5-ACF69D50BCD3}" presName="textRect" presStyleLbl="revTx" presStyleIdx="1" presStyleCnt="5">
        <dgm:presLayoutVars>
          <dgm:chMax val="1"/>
          <dgm:chPref val="1"/>
        </dgm:presLayoutVars>
      </dgm:prSet>
      <dgm:spPr/>
    </dgm:pt>
    <dgm:pt modelId="{144BF9AC-E0FF-47DE-9BB4-DD09C91650BA}" type="pres">
      <dgm:prSet presAssocID="{9B4C15CA-1DDB-420E-9761-1706ABF60FDA}" presName="sibTrans" presStyleCnt="0"/>
      <dgm:spPr/>
    </dgm:pt>
    <dgm:pt modelId="{4479714A-00E4-47EA-8298-65D34B8A50F9}" type="pres">
      <dgm:prSet presAssocID="{DCEFA457-3105-4076-9433-C5021B7B4E45}" presName="compNode" presStyleCnt="0"/>
      <dgm:spPr/>
    </dgm:pt>
    <dgm:pt modelId="{60FB3E25-5BD3-4296-B7E0-960A9186C668}" type="pres">
      <dgm:prSet presAssocID="{DCEFA457-3105-4076-9433-C5021B7B4E45}" presName="iconBgRect" presStyleLbl="bgShp" presStyleIdx="2" presStyleCnt="5"/>
      <dgm:spPr>
        <a:solidFill>
          <a:srgbClr val="9D4EDD"/>
        </a:solidFill>
      </dgm:spPr>
    </dgm:pt>
    <dgm:pt modelId="{228AA210-9D74-496A-93AE-23D86F8B5197}" type="pres">
      <dgm:prSet presAssocID="{DCEFA457-3105-4076-9433-C5021B7B4E4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9FB1A8CE-1509-41DB-A3C6-B2557F6D27E4}" type="pres">
      <dgm:prSet presAssocID="{DCEFA457-3105-4076-9433-C5021B7B4E45}" presName="spaceRect" presStyleCnt="0"/>
      <dgm:spPr/>
    </dgm:pt>
    <dgm:pt modelId="{DCA6AE7A-5BB0-4239-BD9F-8652FED151C3}" type="pres">
      <dgm:prSet presAssocID="{DCEFA457-3105-4076-9433-C5021B7B4E45}" presName="textRect" presStyleLbl="revTx" presStyleIdx="2" presStyleCnt="5">
        <dgm:presLayoutVars>
          <dgm:chMax val="1"/>
          <dgm:chPref val="1"/>
        </dgm:presLayoutVars>
      </dgm:prSet>
      <dgm:spPr/>
    </dgm:pt>
    <dgm:pt modelId="{F7A88B2F-91EE-4E2B-8167-A558B6083B3D}" type="pres">
      <dgm:prSet presAssocID="{B7A792BA-5896-4982-AD88-1352F2989C0A}" presName="sibTrans" presStyleCnt="0"/>
      <dgm:spPr/>
    </dgm:pt>
    <dgm:pt modelId="{7157F77C-594D-412B-B8D2-3CD770299B10}" type="pres">
      <dgm:prSet presAssocID="{F5FEA478-A17E-4021-87D2-06F5D1B1161D}" presName="compNode" presStyleCnt="0"/>
      <dgm:spPr/>
    </dgm:pt>
    <dgm:pt modelId="{19EDD0D2-E740-4F64-85D6-CB573FBDF9B7}" type="pres">
      <dgm:prSet presAssocID="{F5FEA478-A17E-4021-87D2-06F5D1B1161D}" presName="iconBgRect" presStyleLbl="bgShp" presStyleIdx="3" presStyleCnt="5"/>
      <dgm:spPr>
        <a:solidFill>
          <a:srgbClr val="C77DFF"/>
        </a:solidFill>
      </dgm:spPr>
    </dgm:pt>
    <dgm:pt modelId="{2D72F786-8267-4341-A093-593F67AF4EAA}" type="pres">
      <dgm:prSet presAssocID="{F5FEA478-A17E-4021-87D2-06F5D1B1161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B1A532A8-312B-432A-A8E3-BC61AEB89EF2}" type="pres">
      <dgm:prSet presAssocID="{F5FEA478-A17E-4021-87D2-06F5D1B1161D}" presName="spaceRect" presStyleCnt="0"/>
      <dgm:spPr/>
    </dgm:pt>
    <dgm:pt modelId="{081FA3C4-26A3-49C7-B98F-4BDC2C8FCDA0}" type="pres">
      <dgm:prSet presAssocID="{F5FEA478-A17E-4021-87D2-06F5D1B1161D}" presName="textRect" presStyleLbl="revTx" presStyleIdx="3" presStyleCnt="5">
        <dgm:presLayoutVars>
          <dgm:chMax val="1"/>
          <dgm:chPref val="1"/>
        </dgm:presLayoutVars>
      </dgm:prSet>
      <dgm:spPr/>
    </dgm:pt>
    <dgm:pt modelId="{8B28DAF7-A645-455B-B38D-D71C85414FAC}" type="pres">
      <dgm:prSet presAssocID="{5EB3B29E-F98C-4903-8046-626270097530}" presName="sibTrans" presStyleCnt="0"/>
      <dgm:spPr/>
    </dgm:pt>
    <dgm:pt modelId="{66540761-3A96-4065-BD0C-053D9B6DD85C}" type="pres">
      <dgm:prSet presAssocID="{5989E1B7-C200-46DF-971F-EA6574569C19}" presName="compNode" presStyleCnt="0"/>
      <dgm:spPr/>
    </dgm:pt>
    <dgm:pt modelId="{0A902C1F-A14D-4EAC-9452-068578F8CA5C}" type="pres">
      <dgm:prSet presAssocID="{5989E1B7-C200-46DF-971F-EA6574569C19}" presName="iconBgRect" presStyleLbl="bgShp" presStyleIdx="4" presStyleCnt="5"/>
      <dgm:spPr>
        <a:solidFill>
          <a:srgbClr val="BF8BFF"/>
        </a:solidFill>
      </dgm:spPr>
    </dgm:pt>
    <dgm:pt modelId="{08C33427-73C1-4149-B079-7E21BB92B5D0}" type="pres">
      <dgm:prSet presAssocID="{5989E1B7-C200-46DF-971F-EA6574569C1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13420BEE-AF29-4428-9655-33BB5D6376F5}" type="pres">
      <dgm:prSet presAssocID="{5989E1B7-C200-46DF-971F-EA6574569C19}" presName="spaceRect" presStyleCnt="0"/>
      <dgm:spPr/>
    </dgm:pt>
    <dgm:pt modelId="{813EFFE4-EE20-4A15-9CE3-600011FBE054}" type="pres">
      <dgm:prSet presAssocID="{5989E1B7-C200-46DF-971F-EA6574569C1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EAEF101-00EA-4B84-9BDD-15BCD9CD5B1C}" type="presOf" srcId="{BDDB937E-6038-4BB0-BFE5-ACF69D50BCD3}" destId="{C7D048A3-2B8B-4767-8044-11AC2F03BF5D}" srcOrd="0" destOrd="0" presId="urn:microsoft.com/office/officeart/2018/5/layout/IconCircleLabelList"/>
    <dgm:cxn modelId="{9E492202-E9A2-4C6D-88D7-5837E475162E}" type="presOf" srcId="{DCEFA457-3105-4076-9433-C5021B7B4E45}" destId="{DCA6AE7A-5BB0-4239-BD9F-8652FED151C3}" srcOrd="0" destOrd="0" presId="urn:microsoft.com/office/officeart/2018/5/layout/IconCircleLabelList"/>
    <dgm:cxn modelId="{55326D06-CD87-4C30-8AB1-3C37DE886C18}" type="presOf" srcId="{F5FEA478-A17E-4021-87D2-06F5D1B1161D}" destId="{081FA3C4-26A3-49C7-B98F-4BDC2C8FCDA0}" srcOrd="0" destOrd="0" presId="urn:microsoft.com/office/officeart/2018/5/layout/IconCircleLabelList"/>
    <dgm:cxn modelId="{6611271A-A87D-441D-A9AF-A9D3EE58CBB5}" type="presOf" srcId="{2547F3BC-2174-4B7A-84D2-62BE98EB1273}" destId="{E770BA1E-7289-4FAC-AA1D-CE031FB4BFD5}" srcOrd="0" destOrd="0" presId="urn:microsoft.com/office/officeart/2018/5/layout/IconCircleLabelList"/>
    <dgm:cxn modelId="{401B173A-0CC6-4091-9285-4F573C3054D0}" srcId="{2547F3BC-2174-4B7A-84D2-62BE98EB1273}" destId="{4A4F3F00-9BCE-4D2F-9C6D-7A629AFA0E5B}" srcOrd="0" destOrd="0" parTransId="{E5E6BE2F-A918-4E7D-9B2A-119662966E7D}" sibTransId="{2FA77513-4FC5-4802-987A-73AD5F860E5D}"/>
    <dgm:cxn modelId="{46D0C7BE-A6DB-4EA6-81E8-F6322E1CC71D}" srcId="{2547F3BC-2174-4B7A-84D2-62BE98EB1273}" destId="{F5FEA478-A17E-4021-87D2-06F5D1B1161D}" srcOrd="3" destOrd="0" parTransId="{D89B5535-D5D8-4D9C-B023-16F782563322}" sibTransId="{5EB3B29E-F98C-4903-8046-626270097530}"/>
    <dgm:cxn modelId="{1DDA0EC6-3E24-4716-92FC-6806EA3953EA}" srcId="{2547F3BC-2174-4B7A-84D2-62BE98EB1273}" destId="{5989E1B7-C200-46DF-971F-EA6574569C19}" srcOrd="4" destOrd="0" parTransId="{74EFAE13-1007-4A5A-B790-3D2973B87BA1}" sibTransId="{C0A6BC2E-61D1-4CFC-A8F1-982E7AFC3763}"/>
    <dgm:cxn modelId="{BCBDFBD2-4673-4248-B43F-3A50C046D26E}" srcId="{2547F3BC-2174-4B7A-84D2-62BE98EB1273}" destId="{BDDB937E-6038-4BB0-BFE5-ACF69D50BCD3}" srcOrd="1" destOrd="0" parTransId="{5AA7179D-3B95-4828-AF17-CFB9241176D5}" sibTransId="{9B4C15CA-1DDB-420E-9761-1706ABF60FDA}"/>
    <dgm:cxn modelId="{D4DA05E9-6AEE-4B68-91D9-EDEC6AC57A39}" srcId="{2547F3BC-2174-4B7A-84D2-62BE98EB1273}" destId="{DCEFA457-3105-4076-9433-C5021B7B4E45}" srcOrd="2" destOrd="0" parTransId="{06C45232-319A-404B-8BF3-7B9FAD5171BD}" sibTransId="{B7A792BA-5896-4982-AD88-1352F2989C0A}"/>
    <dgm:cxn modelId="{E9BCBEEA-7E85-4C0E-919A-3DB0D1DDC872}" type="presOf" srcId="{4A4F3F00-9BCE-4D2F-9C6D-7A629AFA0E5B}" destId="{2B9C2EFB-7587-4A5F-9876-8EFD936EB18A}" srcOrd="0" destOrd="0" presId="urn:microsoft.com/office/officeart/2018/5/layout/IconCircleLabelList"/>
    <dgm:cxn modelId="{7C0A27F7-B3A8-402F-9E9B-E3E4A613E0AA}" type="presOf" srcId="{5989E1B7-C200-46DF-971F-EA6574569C19}" destId="{813EFFE4-EE20-4A15-9CE3-600011FBE054}" srcOrd="0" destOrd="0" presId="urn:microsoft.com/office/officeart/2018/5/layout/IconCircleLabelList"/>
    <dgm:cxn modelId="{3AF882DE-99C7-44FB-AC9B-DF6683B3CEAD}" type="presParOf" srcId="{E770BA1E-7289-4FAC-AA1D-CE031FB4BFD5}" destId="{1F16BE28-474F-4739-A43F-CCAF023AF5DD}" srcOrd="0" destOrd="0" presId="urn:microsoft.com/office/officeart/2018/5/layout/IconCircleLabelList"/>
    <dgm:cxn modelId="{487E2E26-07E2-4CAF-BDB6-7D9D4ADE3838}" type="presParOf" srcId="{1F16BE28-474F-4739-A43F-CCAF023AF5DD}" destId="{D9AF830E-F05B-485E-97C5-502FBFC5E337}" srcOrd="0" destOrd="0" presId="urn:microsoft.com/office/officeart/2018/5/layout/IconCircleLabelList"/>
    <dgm:cxn modelId="{2F94CBAC-A454-4182-8C8A-AA39C0CA6B62}" type="presParOf" srcId="{1F16BE28-474F-4739-A43F-CCAF023AF5DD}" destId="{CC5DFA24-5445-44AB-BFE5-D2B3D4BAA886}" srcOrd="1" destOrd="0" presId="urn:microsoft.com/office/officeart/2018/5/layout/IconCircleLabelList"/>
    <dgm:cxn modelId="{3418DED9-5818-4CA4-8BDA-D69A2A0AE484}" type="presParOf" srcId="{1F16BE28-474F-4739-A43F-CCAF023AF5DD}" destId="{F2F8590A-372F-4822-80D3-24B3E433ECEB}" srcOrd="2" destOrd="0" presId="urn:microsoft.com/office/officeart/2018/5/layout/IconCircleLabelList"/>
    <dgm:cxn modelId="{8C78CD5C-4C56-4849-9A39-ADE4F052B82E}" type="presParOf" srcId="{1F16BE28-474F-4739-A43F-CCAF023AF5DD}" destId="{2B9C2EFB-7587-4A5F-9876-8EFD936EB18A}" srcOrd="3" destOrd="0" presId="urn:microsoft.com/office/officeart/2018/5/layout/IconCircleLabelList"/>
    <dgm:cxn modelId="{962D8E5B-B7E9-4AB4-B454-FC4399DA3245}" type="presParOf" srcId="{E770BA1E-7289-4FAC-AA1D-CE031FB4BFD5}" destId="{C82B6ABC-BE51-4C39-94BC-4ACDA197373A}" srcOrd="1" destOrd="0" presId="urn:microsoft.com/office/officeart/2018/5/layout/IconCircleLabelList"/>
    <dgm:cxn modelId="{DAE6EC7D-DC75-46CA-8283-6A280CE41D39}" type="presParOf" srcId="{E770BA1E-7289-4FAC-AA1D-CE031FB4BFD5}" destId="{BF1A482A-B6E2-45F4-9131-A73C37A80A3F}" srcOrd="2" destOrd="0" presId="urn:microsoft.com/office/officeart/2018/5/layout/IconCircleLabelList"/>
    <dgm:cxn modelId="{0B07CC44-235D-4B59-92DC-741DADA005B5}" type="presParOf" srcId="{BF1A482A-B6E2-45F4-9131-A73C37A80A3F}" destId="{6174A0E5-10C0-435C-B837-F0D06F03E505}" srcOrd="0" destOrd="0" presId="urn:microsoft.com/office/officeart/2018/5/layout/IconCircleLabelList"/>
    <dgm:cxn modelId="{3DE41FC4-1409-4F23-8B89-8F457043FFAA}" type="presParOf" srcId="{BF1A482A-B6E2-45F4-9131-A73C37A80A3F}" destId="{4B1D176A-EEF8-4400-A351-0F0394E7AA17}" srcOrd="1" destOrd="0" presId="urn:microsoft.com/office/officeart/2018/5/layout/IconCircleLabelList"/>
    <dgm:cxn modelId="{D449B7EF-8298-4640-95D9-436E448AE43F}" type="presParOf" srcId="{BF1A482A-B6E2-45F4-9131-A73C37A80A3F}" destId="{D4E0C51C-B746-4C81-B4CE-0D2254F98473}" srcOrd="2" destOrd="0" presId="urn:microsoft.com/office/officeart/2018/5/layout/IconCircleLabelList"/>
    <dgm:cxn modelId="{C3A37B3A-AF12-46A4-AECA-96B9EEAFAF21}" type="presParOf" srcId="{BF1A482A-B6E2-45F4-9131-A73C37A80A3F}" destId="{C7D048A3-2B8B-4767-8044-11AC2F03BF5D}" srcOrd="3" destOrd="0" presId="urn:microsoft.com/office/officeart/2018/5/layout/IconCircleLabelList"/>
    <dgm:cxn modelId="{A463B730-11BA-43E6-93E9-BFF5AF9A2A00}" type="presParOf" srcId="{E770BA1E-7289-4FAC-AA1D-CE031FB4BFD5}" destId="{144BF9AC-E0FF-47DE-9BB4-DD09C91650BA}" srcOrd="3" destOrd="0" presId="urn:microsoft.com/office/officeart/2018/5/layout/IconCircleLabelList"/>
    <dgm:cxn modelId="{ACF46F92-C07A-4D15-9C76-7543D415F1E0}" type="presParOf" srcId="{E770BA1E-7289-4FAC-AA1D-CE031FB4BFD5}" destId="{4479714A-00E4-47EA-8298-65D34B8A50F9}" srcOrd="4" destOrd="0" presId="urn:microsoft.com/office/officeart/2018/5/layout/IconCircleLabelList"/>
    <dgm:cxn modelId="{AED67A77-7E49-40B0-A236-A1D6ACB8D53C}" type="presParOf" srcId="{4479714A-00E4-47EA-8298-65D34B8A50F9}" destId="{60FB3E25-5BD3-4296-B7E0-960A9186C668}" srcOrd="0" destOrd="0" presId="urn:microsoft.com/office/officeart/2018/5/layout/IconCircleLabelList"/>
    <dgm:cxn modelId="{EFCE1CB3-5601-41F5-8B69-D29DC49A1D97}" type="presParOf" srcId="{4479714A-00E4-47EA-8298-65D34B8A50F9}" destId="{228AA210-9D74-496A-93AE-23D86F8B5197}" srcOrd="1" destOrd="0" presId="urn:microsoft.com/office/officeart/2018/5/layout/IconCircleLabelList"/>
    <dgm:cxn modelId="{74746B67-1A04-4BBB-B271-F54E9C85DDB9}" type="presParOf" srcId="{4479714A-00E4-47EA-8298-65D34B8A50F9}" destId="{9FB1A8CE-1509-41DB-A3C6-B2557F6D27E4}" srcOrd="2" destOrd="0" presId="urn:microsoft.com/office/officeart/2018/5/layout/IconCircleLabelList"/>
    <dgm:cxn modelId="{528E8436-EA01-40DF-AB6F-92C032E122BF}" type="presParOf" srcId="{4479714A-00E4-47EA-8298-65D34B8A50F9}" destId="{DCA6AE7A-5BB0-4239-BD9F-8652FED151C3}" srcOrd="3" destOrd="0" presId="urn:microsoft.com/office/officeart/2018/5/layout/IconCircleLabelList"/>
    <dgm:cxn modelId="{A1E49E41-4D20-4431-9CF2-CC5967DF3854}" type="presParOf" srcId="{E770BA1E-7289-4FAC-AA1D-CE031FB4BFD5}" destId="{F7A88B2F-91EE-4E2B-8167-A558B6083B3D}" srcOrd="5" destOrd="0" presId="urn:microsoft.com/office/officeart/2018/5/layout/IconCircleLabelList"/>
    <dgm:cxn modelId="{CA4FFCAD-2F79-4B9A-BF81-B465810DBDFB}" type="presParOf" srcId="{E770BA1E-7289-4FAC-AA1D-CE031FB4BFD5}" destId="{7157F77C-594D-412B-B8D2-3CD770299B10}" srcOrd="6" destOrd="0" presId="urn:microsoft.com/office/officeart/2018/5/layout/IconCircleLabelList"/>
    <dgm:cxn modelId="{17C5A209-FBC9-4437-B712-E223E259317D}" type="presParOf" srcId="{7157F77C-594D-412B-B8D2-3CD770299B10}" destId="{19EDD0D2-E740-4F64-85D6-CB573FBDF9B7}" srcOrd="0" destOrd="0" presId="urn:microsoft.com/office/officeart/2018/5/layout/IconCircleLabelList"/>
    <dgm:cxn modelId="{F704EC1A-3864-497C-84B6-65B327F79FDD}" type="presParOf" srcId="{7157F77C-594D-412B-B8D2-3CD770299B10}" destId="{2D72F786-8267-4341-A093-593F67AF4EAA}" srcOrd="1" destOrd="0" presId="urn:microsoft.com/office/officeart/2018/5/layout/IconCircleLabelList"/>
    <dgm:cxn modelId="{2B9814C0-AE3B-4526-8C7F-BD228E0CD0A7}" type="presParOf" srcId="{7157F77C-594D-412B-B8D2-3CD770299B10}" destId="{B1A532A8-312B-432A-A8E3-BC61AEB89EF2}" srcOrd="2" destOrd="0" presId="urn:microsoft.com/office/officeart/2018/5/layout/IconCircleLabelList"/>
    <dgm:cxn modelId="{41F33ADA-10C4-4625-A5F5-A8C33C513483}" type="presParOf" srcId="{7157F77C-594D-412B-B8D2-3CD770299B10}" destId="{081FA3C4-26A3-49C7-B98F-4BDC2C8FCDA0}" srcOrd="3" destOrd="0" presId="urn:microsoft.com/office/officeart/2018/5/layout/IconCircleLabelList"/>
    <dgm:cxn modelId="{224724E0-97C0-4565-941E-2C2E7AB9FEAB}" type="presParOf" srcId="{E770BA1E-7289-4FAC-AA1D-CE031FB4BFD5}" destId="{8B28DAF7-A645-455B-B38D-D71C85414FAC}" srcOrd="7" destOrd="0" presId="urn:microsoft.com/office/officeart/2018/5/layout/IconCircleLabelList"/>
    <dgm:cxn modelId="{2D67192A-3D86-4D89-A093-8FC134BEBA00}" type="presParOf" srcId="{E770BA1E-7289-4FAC-AA1D-CE031FB4BFD5}" destId="{66540761-3A96-4065-BD0C-053D9B6DD85C}" srcOrd="8" destOrd="0" presId="urn:microsoft.com/office/officeart/2018/5/layout/IconCircleLabelList"/>
    <dgm:cxn modelId="{3A156EA5-DD31-4AFF-BBFC-ACFC5E9A3A47}" type="presParOf" srcId="{66540761-3A96-4065-BD0C-053D9B6DD85C}" destId="{0A902C1F-A14D-4EAC-9452-068578F8CA5C}" srcOrd="0" destOrd="0" presId="urn:microsoft.com/office/officeart/2018/5/layout/IconCircleLabelList"/>
    <dgm:cxn modelId="{D25836C5-4FDB-48B5-946B-515D62893A43}" type="presParOf" srcId="{66540761-3A96-4065-BD0C-053D9B6DD85C}" destId="{08C33427-73C1-4149-B079-7E21BB92B5D0}" srcOrd="1" destOrd="0" presId="urn:microsoft.com/office/officeart/2018/5/layout/IconCircleLabelList"/>
    <dgm:cxn modelId="{2F4A3D26-3CBD-4C8E-9C98-3B16C67D84B1}" type="presParOf" srcId="{66540761-3A96-4065-BD0C-053D9B6DD85C}" destId="{13420BEE-AF29-4428-9655-33BB5D6376F5}" srcOrd="2" destOrd="0" presId="urn:microsoft.com/office/officeart/2018/5/layout/IconCircleLabelList"/>
    <dgm:cxn modelId="{F79B4BF3-7ADB-4568-9A9D-4484CD170A59}" type="presParOf" srcId="{66540761-3A96-4065-BD0C-053D9B6DD85C}" destId="{813EFFE4-EE20-4A15-9CE3-600011FBE0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F830E-F05B-485E-97C5-502FBFC5E337}">
      <dsp:nvSpPr>
        <dsp:cNvPr id="0" name=""/>
        <dsp:cNvSpPr/>
      </dsp:nvSpPr>
      <dsp:spPr>
        <a:xfrm>
          <a:off x="478800" y="786131"/>
          <a:ext cx="1098000" cy="1098000"/>
        </a:xfrm>
        <a:prstGeom prst="ellipse">
          <a:avLst/>
        </a:prstGeom>
        <a:solidFill>
          <a:srgbClr val="4B008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5DFA24-5445-44AB-BFE5-D2B3D4BAA886}">
      <dsp:nvSpPr>
        <dsp:cNvPr id="0" name=""/>
        <dsp:cNvSpPr/>
      </dsp:nvSpPr>
      <dsp:spPr>
        <a:xfrm>
          <a:off x="712800" y="102013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9C2EFB-7587-4A5F-9876-8EFD936EB18A}">
      <dsp:nvSpPr>
        <dsp:cNvPr id="0" name=""/>
        <dsp:cNvSpPr/>
      </dsp:nvSpPr>
      <dsp:spPr>
        <a:xfrm>
          <a:off x="127800" y="2226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0" kern="1200" dirty="0"/>
            <a:t>Descrizione del problema</a:t>
          </a:r>
        </a:p>
      </dsp:txBody>
      <dsp:txXfrm>
        <a:off x="127800" y="2226131"/>
        <a:ext cx="1800000" cy="720000"/>
      </dsp:txXfrm>
    </dsp:sp>
    <dsp:sp modelId="{6174A0E5-10C0-435C-B837-F0D06F03E505}">
      <dsp:nvSpPr>
        <dsp:cNvPr id="0" name=""/>
        <dsp:cNvSpPr/>
      </dsp:nvSpPr>
      <dsp:spPr>
        <a:xfrm>
          <a:off x="2593800" y="786131"/>
          <a:ext cx="1098000" cy="1098000"/>
        </a:xfrm>
        <a:prstGeom prst="ellipse">
          <a:avLst/>
        </a:prstGeom>
        <a:solidFill>
          <a:srgbClr val="7B2C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1D176A-EEF8-4400-A351-0F0394E7AA17}">
      <dsp:nvSpPr>
        <dsp:cNvPr id="0" name=""/>
        <dsp:cNvSpPr/>
      </dsp:nvSpPr>
      <dsp:spPr>
        <a:xfrm>
          <a:off x="2827800" y="102013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D048A3-2B8B-4767-8044-11AC2F03BF5D}">
      <dsp:nvSpPr>
        <dsp:cNvPr id="0" name=""/>
        <dsp:cNvSpPr/>
      </dsp:nvSpPr>
      <dsp:spPr>
        <a:xfrm>
          <a:off x="2242800" y="2226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Raccolta dei feedback</a:t>
          </a:r>
          <a:endParaRPr lang="en-US" sz="1600" kern="1200"/>
        </a:p>
      </dsp:txBody>
      <dsp:txXfrm>
        <a:off x="2242800" y="2226131"/>
        <a:ext cx="1800000" cy="720000"/>
      </dsp:txXfrm>
    </dsp:sp>
    <dsp:sp modelId="{60FB3E25-5BD3-4296-B7E0-960A9186C668}">
      <dsp:nvSpPr>
        <dsp:cNvPr id="0" name=""/>
        <dsp:cNvSpPr/>
      </dsp:nvSpPr>
      <dsp:spPr>
        <a:xfrm>
          <a:off x="4708800" y="786131"/>
          <a:ext cx="1098000" cy="1098000"/>
        </a:xfrm>
        <a:prstGeom prst="ellipse">
          <a:avLst/>
        </a:prstGeom>
        <a:solidFill>
          <a:srgbClr val="9D4ED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8AA210-9D74-496A-93AE-23D86F8B5197}">
      <dsp:nvSpPr>
        <dsp:cNvPr id="0" name=""/>
        <dsp:cNvSpPr/>
      </dsp:nvSpPr>
      <dsp:spPr>
        <a:xfrm>
          <a:off x="4942800" y="102013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A6AE7A-5BB0-4239-BD9F-8652FED151C3}">
      <dsp:nvSpPr>
        <dsp:cNvPr id="0" name=""/>
        <dsp:cNvSpPr/>
      </dsp:nvSpPr>
      <dsp:spPr>
        <a:xfrm>
          <a:off x="4357800" y="2226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Individuazione delle Personas</a:t>
          </a:r>
          <a:endParaRPr lang="en-US" sz="1600" kern="1200"/>
        </a:p>
      </dsp:txBody>
      <dsp:txXfrm>
        <a:off x="4357800" y="2226131"/>
        <a:ext cx="1800000" cy="720000"/>
      </dsp:txXfrm>
    </dsp:sp>
    <dsp:sp modelId="{19EDD0D2-E740-4F64-85D6-CB573FBDF9B7}">
      <dsp:nvSpPr>
        <dsp:cNvPr id="0" name=""/>
        <dsp:cNvSpPr/>
      </dsp:nvSpPr>
      <dsp:spPr>
        <a:xfrm>
          <a:off x="6823800" y="786131"/>
          <a:ext cx="1098000" cy="1098000"/>
        </a:xfrm>
        <a:prstGeom prst="ellipse">
          <a:avLst/>
        </a:prstGeom>
        <a:solidFill>
          <a:srgbClr val="C77D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72F786-8267-4341-A093-593F67AF4EAA}">
      <dsp:nvSpPr>
        <dsp:cNvPr id="0" name=""/>
        <dsp:cNvSpPr/>
      </dsp:nvSpPr>
      <dsp:spPr>
        <a:xfrm>
          <a:off x="7057800" y="102013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81FA3C4-26A3-49C7-B98F-4BDC2C8FCDA0}">
      <dsp:nvSpPr>
        <dsp:cNvPr id="0" name=""/>
        <dsp:cNvSpPr/>
      </dsp:nvSpPr>
      <dsp:spPr>
        <a:xfrm>
          <a:off x="6472800" y="2226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/>
            <a:t>Descrizione dei Task</a:t>
          </a:r>
          <a:endParaRPr lang="en-US" sz="1600" kern="1200"/>
        </a:p>
      </dsp:txBody>
      <dsp:txXfrm>
        <a:off x="6472800" y="2226131"/>
        <a:ext cx="1800000" cy="720000"/>
      </dsp:txXfrm>
    </dsp:sp>
    <dsp:sp modelId="{0A902C1F-A14D-4EAC-9452-068578F8CA5C}">
      <dsp:nvSpPr>
        <dsp:cNvPr id="0" name=""/>
        <dsp:cNvSpPr/>
      </dsp:nvSpPr>
      <dsp:spPr>
        <a:xfrm>
          <a:off x="8938800" y="786131"/>
          <a:ext cx="1098000" cy="1098000"/>
        </a:xfrm>
        <a:prstGeom prst="ellipse">
          <a:avLst/>
        </a:prstGeom>
        <a:solidFill>
          <a:srgbClr val="BF8B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C33427-73C1-4149-B079-7E21BB92B5D0}">
      <dsp:nvSpPr>
        <dsp:cNvPr id="0" name=""/>
        <dsp:cNvSpPr/>
      </dsp:nvSpPr>
      <dsp:spPr>
        <a:xfrm>
          <a:off x="9172800" y="102013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3EFFE4-EE20-4A15-9CE3-600011FBE054}">
      <dsp:nvSpPr>
        <dsp:cNvPr id="0" name=""/>
        <dsp:cNvSpPr/>
      </dsp:nvSpPr>
      <dsp:spPr>
        <a:xfrm>
          <a:off x="8587800" y="2226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kern="1200" dirty="0"/>
            <a:t>Obiettivi di Empowerment</a:t>
          </a:r>
          <a:endParaRPr lang="en-US" sz="1600" kern="1200" dirty="0"/>
        </a:p>
      </dsp:txBody>
      <dsp:txXfrm>
        <a:off x="8587800" y="2226131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1BC94-6988-46C5-BF35-7097A5FF0C1E}" type="datetimeFigureOut">
              <a:rPr lang="it-IT" smtClean="0"/>
              <a:t>29/05/2024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68AFB-C960-41D9-B2AB-785C167F04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74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5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5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7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2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1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18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38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83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1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47" r:id="rId6"/>
    <p:sldLayoutId id="2147483843" r:id="rId7"/>
    <p:sldLayoutId id="2147483844" r:id="rId8"/>
    <p:sldLayoutId id="2147483845" r:id="rId9"/>
    <p:sldLayoutId id="2147483846" r:id="rId10"/>
    <p:sldLayoutId id="21474838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28.png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gma.com/proto/Kppkl7XSjfYFsWvpUM7Wlf/Prototipi-interattivi?node-id=61-94&amp;t=Qa0OwebNtiYEYrdT-0&amp;scaling=scale-down&amp;page-id=61%3A93&amp;starting-point-node-id=105%3A405" TargetMode="External"/><Relationship Id="rId3" Type="http://schemas.microsoft.com/office/2007/relationships/media" Target="../media/media2.mkv"/><Relationship Id="rId7" Type="http://schemas.openxmlformats.org/officeDocument/2006/relationships/hyperlink" Target="https://www.figma.com/proto/Kppkl7XSjfYFsWvpUM7Wlf/Prototipi-interattivi?node-id=3-4&amp;t=Qa0OwebNtiYEYrdT-0&amp;scaling=scale-down&amp;page-id=0%3A1&amp;starting-point-node-id=3%3A4" TargetMode="Externa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7.png"/><Relationship Id="rId4" Type="http://schemas.openxmlformats.org/officeDocument/2006/relationships/video" Target="../media/media2.mkv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9BA642D3-F2B5-BB2A-52F7-053152CF7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7" y="0"/>
            <a:ext cx="12192000" cy="6858000"/>
          </a:xfrm>
          <a:prstGeom prst="rect">
            <a:avLst/>
          </a:prstGeom>
          <a:solidFill>
            <a:srgbClr val="7999A6"/>
          </a:solidFill>
        </p:spPr>
      </p:pic>
      <p:sp>
        <p:nvSpPr>
          <p:cNvPr id="8" name="Titolo 7">
            <a:extLst>
              <a:ext uri="{FF2B5EF4-FFF2-40B4-BE49-F238E27FC236}">
                <a16:creationId xmlns:a16="http://schemas.microsoft.com/office/drawing/2014/main" id="{33FC4882-3999-44BF-8051-F167D702F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3576" y="2427810"/>
            <a:ext cx="4001791" cy="1582207"/>
          </a:xfrm>
        </p:spPr>
        <p:txBody>
          <a:bodyPr anchor="ctr">
            <a:normAutofit/>
          </a:bodyPr>
          <a:lstStyle/>
          <a:p>
            <a:pPr algn="ctr"/>
            <a:r>
              <a:rPr lang="it-IT" sz="8800" dirty="0">
                <a:solidFill>
                  <a:srgbClr val="255366"/>
                </a:solidFill>
                <a:latin typeface="Aileron Black" panose="00000A00000000000000" pitchFamily="50" charset="0"/>
              </a:rPr>
              <a:t>L.I.F.E.</a:t>
            </a:r>
          </a:p>
        </p:txBody>
      </p:sp>
      <p:sp>
        <p:nvSpPr>
          <p:cNvPr id="41" name="Sottotitolo 40">
            <a:extLst>
              <a:ext uri="{FF2B5EF4-FFF2-40B4-BE49-F238E27FC236}">
                <a16:creationId xmlns:a16="http://schemas.microsoft.com/office/drawing/2014/main" id="{B5522DCC-4E21-5129-DBE3-0FA78C04E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6294" y="3678260"/>
            <a:ext cx="4756354" cy="463349"/>
          </a:xfrm>
        </p:spPr>
        <p:txBody>
          <a:bodyPr>
            <a:normAutofit/>
          </a:bodyPr>
          <a:lstStyle/>
          <a:p>
            <a:pPr algn="ctr"/>
            <a:r>
              <a:rPr lang="it-IT" sz="2000" b="0" i="0" dirty="0">
                <a:solidFill>
                  <a:srgbClr val="42504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Legame, Integrità, Forza, Energia</a:t>
            </a:r>
            <a:endParaRPr lang="it-IT" sz="2000" dirty="0">
              <a:solidFill>
                <a:srgbClr val="42504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4" name="Immagine 63" descr="Immagine che contiene cuore, arte, Elementi grafici, San Valentino&#10;&#10;Descrizione generata automaticamente">
            <a:extLst>
              <a:ext uri="{FF2B5EF4-FFF2-40B4-BE49-F238E27FC236}">
                <a16:creationId xmlns:a16="http://schemas.microsoft.com/office/drawing/2014/main" id="{3ACB5D8B-08A9-3B2D-E502-E7C0C95B0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86" y="1168674"/>
            <a:ext cx="1400972" cy="1393559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9A050C4D-3664-4DFD-20AF-E89614F27851}"/>
              </a:ext>
            </a:extLst>
          </p:cNvPr>
          <p:cNvSpPr txBox="1"/>
          <p:nvPr/>
        </p:nvSpPr>
        <p:spPr>
          <a:xfrm>
            <a:off x="5101942" y="6462131"/>
            <a:ext cx="1985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>
                <a:solidFill>
                  <a:srgbClr val="2553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A.A. 2023 - 2024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4130B2F0-3009-B838-A4B0-73D6F186E758}"/>
              </a:ext>
            </a:extLst>
          </p:cNvPr>
          <p:cNvSpPr txBox="1"/>
          <p:nvPr/>
        </p:nvSpPr>
        <p:spPr>
          <a:xfrm>
            <a:off x="3044542" y="6123577"/>
            <a:ext cx="60998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Corso di Interazione Uomo Macchina</a:t>
            </a:r>
          </a:p>
        </p:txBody>
      </p:sp>
    </p:spTree>
    <p:extLst>
      <p:ext uri="{BB962C8B-B14F-4D97-AF65-F5344CB8AC3E}">
        <p14:creationId xmlns:p14="http://schemas.microsoft.com/office/powerpoint/2010/main" val="255636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1" grpId="0" build="p"/>
      <p:bldP spid="66" grpId="0"/>
      <p:bldP spid="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ttangolo con angoli arrotondati 100">
            <a:extLst>
              <a:ext uri="{FF2B5EF4-FFF2-40B4-BE49-F238E27FC236}">
                <a16:creationId xmlns:a16="http://schemas.microsoft.com/office/drawing/2014/main" id="{93BA9667-D5FC-1510-42A0-6C72953AB63D}"/>
              </a:ext>
            </a:extLst>
          </p:cNvPr>
          <p:cNvSpPr/>
          <p:nvPr/>
        </p:nvSpPr>
        <p:spPr>
          <a:xfrm>
            <a:off x="928005" y="1486003"/>
            <a:ext cx="1051559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337773"/>
            <a:ext cx="10515599" cy="899125"/>
          </a:xfrm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spcAft>
                <a:spcPct val="35000"/>
              </a:spcAft>
              <a:defRPr cap="all"/>
            </a:pPr>
            <a:r>
              <a:rPr lang="it-IT" sz="4900" dirty="0">
                <a:solidFill>
                  <a:schemeClr val="bg1"/>
                </a:solidFill>
                <a:latin typeface="Aileron Black" panose="00000A00000000000000" pitchFamily="50" charset="0"/>
              </a:rPr>
              <a:t>DESCRIZIONE DI UN CASO D’USO</a:t>
            </a: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2607471" y="1236898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52" name="Google Shape;1172;p37">
            <a:extLst>
              <a:ext uri="{FF2B5EF4-FFF2-40B4-BE49-F238E27FC236}">
                <a16:creationId xmlns:a16="http://schemas.microsoft.com/office/drawing/2014/main" id="{CC2B12D3-C3AE-142B-32F4-254555AAA8D7}"/>
              </a:ext>
            </a:extLst>
          </p:cNvPr>
          <p:cNvSpPr/>
          <p:nvPr/>
        </p:nvSpPr>
        <p:spPr>
          <a:xfrm>
            <a:off x="4020845" y="3865569"/>
            <a:ext cx="772200" cy="7722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172;p37">
            <a:extLst>
              <a:ext uri="{FF2B5EF4-FFF2-40B4-BE49-F238E27FC236}">
                <a16:creationId xmlns:a16="http://schemas.microsoft.com/office/drawing/2014/main" id="{1A267625-339E-D234-BDD3-463749DD02A2}"/>
              </a:ext>
            </a:extLst>
          </p:cNvPr>
          <p:cNvSpPr/>
          <p:nvPr/>
        </p:nvSpPr>
        <p:spPr>
          <a:xfrm>
            <a:off x="2821968" y="2290954"/>
            <a:ext cx="772200" cy="772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3F1D9574-7FF9-3ECF-38EC-4B517CCFF237}"/>
              </a:ext>
            </a:extLst>
          </p:cNvPr>
          <p:cNvSpPr txBox="1"/>
          <p:nvPr/>
        </p:nvSpPr>
        <p:spPr>
          <a:xfrm>
            <a:off x="2293773" y="3090741"/>
            <a:ext cx="182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Antonio accede al suo Diario </a:t>
            </a:r>
            <a:endParaRPr lang="it-IT" sz="900" dirty="0">
              <a:latin typeface="Barlow" panose="00000500000000000000" pitchFamily="2" charset="0"/>
            </a:endParaRPr>
          </a:p>
        </p:txBody>
      </p:sp>
      <p:cxnSp>
        <p:nvCxnSpPr>
          <p:cNvPr id="65" name="Google Shape;1214;p38">
            <a:extLst>
              <a:ext uri="{FF2B5EF4-FFF2-40B4-BE49-F238E27FC236}">
                <a16:creationId xmlns:a16="http://schemas.microsoft.com/office/drawing/2014/main" id="{CA5570A3-0657-21E0-E091-2B4D68F832AD}"/>
              </a:ext>
            </a:extLst>
          </p:cNvPr>
          <p:cNvCxnSpPr>
            <a:cxnSpLocks/>
            <a:endCxn id="53" idx="2"/>
          </p:cNvCxnSpPr>
          <p:nvPr/>
        </p:nvCxnSpPr>
        <p:spPr>
          <a:xfrm rot="5400000" flipH="1" flipV="1">
            <a:off x="2340790" y="2723816"/>
            <a:ext cx="527940" cy="434416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214;p38">
            <a:extLst>
              <a:ext uri="{FF2B5EF4-FFF2-40B4-BE49-F238E27FC236}">
                <a16:creationId xmlns:a16="http://schemas.microsoft.com/office/drawing/2014/main" id="{A77F8F29-1EB0-75E1-58E4-008559E1BC1A}"/>
              </a:ext>
            </a:extLst>
          </p:cNvPr>
          <p:cNvCxnSpPr>
            <a:cxnSpLocks/>
            <a:stCxn id="53" idx="6"/>
            <a:endCxn id="52" idx="1"/>
          </p:cNvCxnSpPr>
          <p:nvPr/>
        </p:nvCxnSpPr>
        <p:spPr>
          <a:xfrm>
            <a:off x="3594168" y="2677054"/>
            <a:ext cx="539763" cy="1301601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831BB7D1-41B5-C16A-195C-D8273A74DB0D}"/>
              </a:ext>
            </a:extLst>
          </p:cNvPr>
          <p:cNvSpPr txBox="1"/>
          <p:nvPr/>
        </p:nvSpPr>
        <p:spPr>
          <a:xfrm>
            <a:off x="3425928" y="4683779"/>
            <a:ext cx="196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 sistema reindirizza Antonio ad una schermata contenente tutte le note scritte fin ora</a:t>
            </a:r>
            <a:endParaRPr lang="it-IT" sz="1000" dirty="0">
              <a:latin typeface="Barlow" panose="00000500000000000000" pitchFamily="2" charset="0"/>
            </a:endParaRPr>
          </a:p>
        </p:txBody>
      </p:sp>
      <p:sp>
        <p:nvSpPr>
          <p:cNvPr id="68" name="Google Shape;1172;p37">
            <a:extLst>
              <a:ext uri="{FF2B5EF4-FFF2-40B4-BE49-F238E27FC236}">
                <a16:creationId xmlns:a16="http://schemas.microsoft.com/office/drawing/2014/main" id="{AA05EDFB-1D61-14BE-0EAB-7D06385C8D07}"/>
              </a:ext>
            </a:extLst>
          </p:cNvPr>
          <p:cNvSpPr/>
          <p:nvPr/>
        </p:nvSpPr>
        <p:spPr>
          <a:xfrm>
            <a:off x="5519093" y="2309931"/>
            <a:ext cx="772200" cy="772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172;p37">
            <a:extLst>
              <a:ext uri="{FF2B5EF4-FFF2-40B4-BE49-F238E27FC236}">
                <a16:creationId xmlns:a16="http://schemas.microsoft.com/office/drawing/2014/main" id="{6C9F9024-5955-09DB-3BA1-84F5630F147A}"/>
              </a:ext>
            </a:extLst>
          </p:cNvPr>
          <p:cNvSpPr/>
          <p:nvPr/>
        </p:nvSpPr>
        <p:spPr>
          <a:xfrm>
            <a:off x="7753933" y="2315357"/>
            <a:ext cx="772200" cy="772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FA12FEB3-2EA7-16D3-0459-70B244E15A41}"/>
              </a:ext>
            </a:extLst>
          </p:cNvPr>
          <p:cNvSpPr txBox="1"/>
          <p:nvPr/>
        </p:nvSpPr>
        <p:spPr>
          <a:xfrm>
            <a:off x="5197617" y="3096025"/>
            <a:ext cx="1410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Antonio clicca sull’icona per aggiungere una nuova nota</a:t>
            </a:r>
            <a:endParaRPr lang="it-IT" sz="1000" dirty="0">
              <a:latin typeface="Barlow" panose="00000500000000000000" pitchFamily="2" charset="0"/>
            </a:endParaRPr>
          </a:p>
        </p:txBody>
      </p:sp>
      <p:sp>
        <p:nvSpPr>
          <p:cNvPr id="85" name="Google Shape;1172;p37">
            <a:extLst>
              <a:ext uri="{FF2B5EF4-FFF2-40B4-BE49-F238E27FC236}">
                <a16:creationId xmlns:a16="http://schemas.microsoft.com/office/drawing/2014/main" id="{9522D41A-D461-D474-4414-5A2EE7AF7D28}"/>
              </a:ext>
            </a:extLst>
          </p:cNvPr>
          <p:cNvSpPr/>
          <p:nvPr/>
        </p:nvSpPr>
        <p:spPr>
          <a:xfrm>
            <a:off x="6761046" y="3909734"/>
            <a:ext cx="772200" cy="7722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172;p37">
            <a:extLst>
              <a:ext uri="{FF2B5EF4-FFF2-40B4-BE49-F238E27FC236}">
                <a16:creationId xmlns:a16="http://schemas.microsoft.com/office/drawing/2014/main" id="{39C7F28A-3BBC-8628-8ED5-94DAEC72A81F}"/>
              </a:ext>
            </a:extLst>
          </p:cNvPr>
          <p:cNvSpPr/>
          <p:nvPr/>
        </p:nvSpPr>
        <p:spPr>
          <a:xfrm>
            <a:off x="8857513" y="3909734"/>
            <a:ext cx="772200" cy="7722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64314EEC-3CD1-2A9B-B88B-CD11BF442115}"/>
              </a:ext>
            </a:extLst>
          </p:cNvPr>
          <p:cNvSpPr txBox="1"/>
          <p:nvPr/>
        </p:nvSpPr>
        <p:spPr>
          <a:xfrm>
            <a:off x="6291293" y="4676233"/>
            <a:ext cx="1798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 sistema reindirizza Antonio ad una schermata in cui poter scrivere</a:t>
            </a:r>
            <a:endParaRPr lang="it-IT" sz="900" dirty="0">
              <a:latin typeface="Barlow" panose="00000500000000000000" pitchFamily="2" charset="0"/>
            </a:endParaRP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DD026CE6-F2E6-0B0C-A565-55E4A01E2026}"/>
              </a:ext>
            </a:extLst>
          </p:cNvPr>
          <p:cNvSpPr txBox="1"/>
          <p:nvPr/>
        </p:nvSpPr>
        <p:spPr>
          <a:xfrm>
            <a:off x="7407143" y="3136907"/>
            <a:ext cx="157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Antonio scrive tutti i suoi pensieri e</a:t>
            </a:r>
            <a:r>
              <a:rPr lang="it-IT" sz="1200" dirty="0"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12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salva la nota cliccando sull’apposito bottone</a:t>
            </a:r>
            <a:endParaRPr lang="it-IT" sz="1000" dirty="0">
              <a:latin typeface="Barlow" panose="00000500000000000000" pitchFamily="2" charset="0"/>
            </a:endParaRP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01AD261D-1939-C59F-5353-CA3729687E60}"/>
              </a:ext>
            </a:extLst>
          </p:cNvPr>
          <p:cNvSpPr txBox="1"/>
          <p:nvPr/>
        </p:nvSpPr>
        <p:spPr>
          <a:xfrm>
            <a:off x="8289963" y="4709689"/>
            <a:ext cx="2000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Il sistema salva la nota e reindirizza Antonio alla schermata dove sono riassunte tutte le note</a:t>
            </a:r>
            <a:endParaRPr lang="it-IT" sz="1000" dirty="0">
              <a:latin typeface="Barlow" panose="00000500000000000000" pitchFamily="2" charset="0"/>
            </a:endParaRPr>
          </a:p>
        </p:txBody>
      </p:sp>
      <p:cxnSp>
        <p:nvCxnSpPr>
          <p:cNvPr id="96" name="Google Shape;1214;p38">
            <a:extLst>
              <a:ext uri="{FF2B5EF4-FFF2-40B4-BE49-F238E27FC236}">
                <a16:creationId xmlns:a16="http://schemas.microsoft.com/office/drawing/2014/main" id="{56C51D04-1E4C-27E9-A72A-F4B983EDECF8}"/>
              </a:ext>
            </a:extLst>
          </p:cNvPr>
          <p:cNvCxnSpPr>
            <a:cxnSpLocks/>
            <a:stCxn id="76" idx="6"/>
            <a:endCxn id="89" idx="0"/>
          </p:cNvCxnSpPr>
          <p:nvPr/>
        </p:nvCxnSpPr>
        <p:spPr>
          <a:xfrm>
            <a:off x="8526133" y="2701457"/>
            <a:ext cx="717480" cy="1208277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1214;p38">
            <a:extLst>
              <a:ext uri="{FF2B5EF4-FFF2-40B4-BE49-F238E27FC236}">
                <a16:creationId xmlns:a16="http://schemas.microsoft.com/office/drawing/2014/main" id="{969E8B18-2865-0BBF-497F-C343D8D6B39A}"/>
              </a:ext>
            </a:extLst>
          </p:cNvPr>
          <p:cNvCxnSpPr>
            <a:cxnSpLocks/>
            <a:endCxn id="76" idx="2"/>
          </p:cNvCxnSpPr>
          <p:nvPr/>
        </p:nvCxnSpPr>
        <p:spPr>
          <a:xfrm rot="5400000" flipH="1" flipV="1">
            <a:off x="6877461" y="3004195"/>
            <a:ext cx="1179209" cy="573735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1214;p38">
            <a:extLst>
              <a:ext uri="{FF2B5EF4-FFF2-40B4-BE49-F238E27FC236}">
                <a16:creationId xmlns:a16="http://schemas.microsoft.com/office/drawing/2014/main" id="{D49E234D-37C1-A55F-596F-5E607621FEB3}"/>
              </a:ext>
            </a:extLst>
          </p:cNvPr>
          <p:cNvCxnSpPr>
            <a:cxnSpLocks/>
            <a:stCxn id="68" idx="6"/>
            <a:endCxn id="85" idx="2"/>
          </p:cNvCxnSpPr>
          <p:nvPr/>
        </p:nvCxnSpPr>
        <p:spPr>
          <a:xfrm>
            <a:off x="6291293" y="2696031"/>
            <a:ext cx="469753" cy="159980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214;p38">
            <a:extLst>
              <a:ext uri="{FF2B5EF4-FFF2-40B4-BE49-F238E27FC236}">
                <a16:creationId xmlns:a16="http://schemas.microsoft.com/office/drawing/2014/main" id="{168EB649-6F86-76C5-4AD2-4C0046D24D2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03437" y="2846235"/>
            <a:ext cx="1282624" cy="839134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5" name="Immagine 124">
            <a:extLst>
              <a:ext uri="{FF2B5EF4-FFF2-40B4-BE49-F238E27FC236}">
                <a16:creationId xmlns:a16="http://schemas.microsoft.com/office/drawing/2014/main" id="{AA6860F2-BF9F-3E71-7A67-EBC5C9800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1658" y="2429175"/>
            <a:ext cx="572819" cy="493897"/>
          </a:xfrm>
          <a:prstGeom prst="rect">
            <a:avLst/>
          </a:prstGeom>
        </p:spPr>
      </p:pic>
      <p:pic>
        <p:nvPicPr>
          <p:cNvPr id="126" name="Immagine 125">
            <a:extLst>
              <a:ext uri="{FF2B5EF4-FFF2-40B4-BE49-F238E27FC236}">
                <a16:creationId xmlns:a16="http://schemas.microsoft.com/office/drawing/2014/main" id="{05A2E2AA-6196-DAB5-09D9-58AC0106A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8784" y="2449082"/>
            <a:ext cx="572819" cy="493897"/>
          </a:xfrm>
          <a:prstGeom prst="rect">
            <a:avLst/>
          </a:prstGeom>
        </p:spPr>
      </p:pic>
      <p:pic>
        <p:nvPicPr>
          <p:cNvPr id="127" name="Immagine 126">
            <a:extLst>
              <a:ext uri="{FF2B5EF4-FFF2-40B4-BE49-F238E27FC236}">
                <a16:creationId xmlns:a16="http://schemas.microsoft.com/office/drawing/2014/main" id="{7E79C5EC-FC45-01C9-669F-A656CA82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3623" y="2429174"/>
            <a:ext cx="572819" cy="493897"/>
          </a:xfrm>
          <a:prstGeom prst="rect">
            <a:avLst/>
          </a:prstGeom>
        </p:spPr>
      </p:pic>
      <p:pic>
        <p:nvPicPr>
          <p:cNvPr id="14340" name="Picture 4" descr="Server - Free technology icons">
            <a:extLst>
              <a:ext uri="{FF2B5EF4-FFF2-40B4-BE49-F238E27FC236}">
                <a16:creationId xmlns:a16="http://schemas.microsoft.com/office/drawing/2014/main" id="{E9DE4292-94E9-43AC-D8B9-1ADBEE210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82" y="4009264"/>
            <a:ext cx="484810" cy="4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4" descr="Server - Free technology icons">
            <a:extLst>
              <a:ext uri="{FF2B5EF4-FFF2-40B4-BE49-F238E27FC236}">
                <a16:creationId xmlns:a16="http://schemas.microsoft.com/office/drawing/2014/main" id="{1E801C4D-6DD5-5062-092C-21AD7DE95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41" y="4052633"/>
            <a:ext cx="484810" cy="4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4" descr="Server - Free technology icons">
            <a:extLst>
              <a:ext uri="{FF2B5EF4-FFF2-40B4-BE49-F238E27FC236}">
                <a16:creationId xmlns:a16="http://schemas.microsoft.com/office/drawing/2014/main" id="{CC422AF1-6C03-172C-14D8-71CB9FD18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08" y="4070978"/>
            <a:ext cx="484810" cy="4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2" descr="Aim - Free weapons icons">
            <a:extLst>
              <a:ext uri="{FF2B5EF4-FFF2-40B4-BE49-F238E27FC236}">
                <a16:creationId xmlns:a16="http://schemas.microsoft.com/office/drawing/2014/main" id="{389074C1-5B32-C513-968C-2BE00E3F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1" y="422754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08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52" grpId="0" animBg="1"/>
      <p:bldP spid="53" grpId="0" animBg="1"/>
      <p:bldP spid="64" grpId="0"/>
      <p:bldP spid="67" grpId="0"/>
      <p:bldP spid="68" grpId="0" animBg="1"/>
      <p:bldP spid="76" grpId="0" animBg="1"/>
      <p:bldP spid="84" grpId="0"/>
      <p:bldP spid="85" grpId="0" animBg="1"/>
      <p:bldP spid="89" grpId="0" animBg="1"/>
      <p:bldP spid="93" grpId="0"/>
      <p:bldP spid="94" grpId="0"/>
      <p:bldP spid="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337773"/>
            <a:ext cx="10515599" cy="899125"/>
          </a:xfrm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PRO/CONTRO DEI COMPETITOR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02424B2-B659-9EAA-AF34-4A2F3D578D8F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00A1262-591F-46AA-C022-8129BB187D7F}"/>
              </a:ext>
            </a:extLst>
          </p:cNvPr>
          <p:cNvSpPr txBox="1"/>
          <p:nvPr/>
        </p:nvSpPr>
        <p:spPr>
          <a:xfrm>
            <a:off x="1815465" y="1841234"/>
            <a:ext cx="7754620" cy="46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in Analisi: </a:t>
            </a:r>
            <a:r>
              <a:rPr lang="it-IT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 Fit</a:t>
            </a:r>
            <a:endParaRPr lang="it-IT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511C79C-2594-51F0-DAD2-0325EC4F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5758" y="422754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Google Fit Branding in Your App | Google for Developers">
            <a:extLst>
              <a:ext uri="{FF2B5EF4-FFF2-40B4-BE49-F238E27FC236}">
                <a16:creationId xmlns:a16="http://schemas.microsoft.com/office/drawing/2014/main" id="{18E5446E-DDC1-050D-085E-519C7A5E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9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527" y="1472050"/>
            <a:ext cx="4938941" cy="493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E0844627-A327-6D58-D1FE-F32232EE4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62022"/>
              </p:ext>
            </p:extLst>
          </p:nvPr>
        </p:nvGraphicFramePr>
        <p:xfrm>
          <a:off x="1788157" y="2447654"/>
          <a:ext cx="8615680" cy="3528547"/>
        </p:xfrm>
        <a:graphic>
          <a:graphicData uri="http://schemas.openxmlformats.org/drawingml/2006/table">
            <a:tbl>
              <a:tblPr firstRow="1" bandRow="1"/>
              <a:tblGrid>
                <a:gridCol w="4348482">
                  <a:extLst>
                    <a:ext uri="{9D8B030D-6E8A-4147-A177-3AD203B41FA5}">
                      <a16:colId xmlns:a16="http://schemas.microsoft.com/office/drawing/2014/main" val="3437431010"/>
                    </a:ext>
                  </a:extLst>
                </a:gridCol>
                <a:gridCol w="4267198">
                  <a:extLst>
                    <a:ext uri="{9D8B030D-6E8A-4147-A177-3AD203B41FA5}">
                      <a16:colId xmlns:a16="http://schemas.microsoft.com/office/drawing/2014/main" val="720705332"/>
                    </a:ext>
                  </a:extLst>
                </a:gridCol>
              </a:tblGrid>
              <a:tr h="295582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solidFill>
                            <a:srgbClr val="00B05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PRO:</a:t>
                      </a:r>
                    </a:p>
                  </a:txBody>
                  <a:tcPr marL="118815" marR="118815" marT="59407" marB="59407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CONTRO:</a:t>
                      </a:r>
                    </a:p>
                  </a:txBody>
                  <a:tcPr marL="118815" marR="118815" marT="59407" marB="59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566888"/>
                  </a:ext>
                </a:extLst>
              </a:tr>
              <a:tr h="1436786">
                <a:tc>
                  <a:txBody>
                    <a:bodyPr/>
                    <a:lstStyle/>
                    <a:p>
                      <a:pPr lvl="0" algn="l"/>
                      <a:r>
                        <a:rPr lang="it-IT" sz="16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Centralizzazione dei dati: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</a:p>
                    <a:p>
                      <a:pPr lvl="0" algn="l"/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Consente agli utenti di archiviare in modo sicuro le proprie informazioni, facilitando l'accesso ai dati da qualsiasi dispositivo.</a:t>
                      </a:r>
                    </a:p>
                  </a:txBody>
                  <a:tcPr marL="118815" marR="118815" marT="59407" marB="59407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Limitazioni nella personalizzazione: 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Potrebbe non essere in grado di adattarsi completamente alle esigenze e alle preferenze degli utenti.</a:t>
                      </a:r>
                    </a:p>
                    <a:p>
                      <a:pPr lvl="0"/>
                      <a:endParaRPr lang="it-IT" sz="1600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8815" marR="118815" marT="59407" marB="59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415173"/>
                  </a:ext>
                </a:extLst>
              </a:tr>
              <a:tr h="1698627">
                <a:tc>
                  <a:txBody>
                    <a:bodyPr/>
                    <a:lstStyle/>
                    <a:p>
                      <a:pPr lvl="0" algn="just"/>
                      <a:r>
                        <a:rPr lang="it-IT" sz="16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Sincronizzare le app con Google Fit:</a:t>
                      </a:r>
                    </a:p>
                    <a:p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Permette di sincronizzare Google Fit con altre app, permettendo all’utente di accedere ai dati sull'attività fisica in un'unica app. </a:t>
                      </a:r>
                    </a:p>
                  </a:txBody>
                  <a:tcPr marL="118815" marR="118815" marT="59407" marB="59407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endParaRPr lang="it-IT" sz="1600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9111" marR="89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308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822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337773"/>
            <a:ext cx="10515599" cy="899125"/>
          </a:xfrm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PRO/CONTRO DEI COMPETITOR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02424B2-B659-9EAA-AF34-4A2F3D578D8F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00A1262-591F-46AA-C022-8129BB187D7F}"/>
              </a:ext>
            </a:extLst>
          </p:cNvPr>
          <p:cNvSpPr txBox="1"/>
          <p:nvPr/>
        </p:nvSpPr>
        <p:spPr>
          <a:xfrm>
            <a:off x="1815465" y="1841234"/>
            <a:ext cx="7754620" cy="4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 in Analisi: </a:t>
            </a:r>
            <a:r>
              <a:rPr lang="it-IT" b="1" dirty="0"/>
              <a:t>HUAWEI Health</a:t>
            </a: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511C79C-2594-51F0-DAD2-0325EC4F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5758" y="422754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8E5446E-DDC1-050D-085E-519C7A5E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9598" y="2264003"/>
            <a:ext cx="3352800" cy="33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E0844627-A327-6D58-D1FE-F32232EE4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52817"/>
              </p:ext>
            </p:extLst>
          </p:nvPr>
        </p:nvGraphicFramePr>
        <p:xfrm>
          <a:off x="1788158" y="2304309"/>
          <a:ext cx="8615680" cy="3481744"/>
        </p:xfrm>
        <a:graphic>
          <a:graphicData uri="http://schemas.openxmlformats.org/drawingml/2006/table">
            <a:tbl>
              <a:tblPr firstRow="1" bandRow="1"/>
              <a:tblGrid>
                <a:gridCol w="4307842">
                  <a:extLst>
                    <a:ext uri="{9D8B030D-6E8A-4147-A177-3AD203B41FA5}">
                      <a16:colId xmlns:a16="http://schemas.microsoft.com/office/drawing/2014/main" val="3437431010"/>
                    </a:ext>
                  </a:extLst>
                </a:gridCol>
                <a:gridCol w="4307838">
                  <a:extLst>
                    <a:ext uri="{9D8B030D-6E8A-4147-A177-3AD203B41FA5}">
                      <a16:colId xmlns:a16="http://schemas.microsoft.com/office/drawing/2014/main" val="720705332"/>
                    </a:ext>
                  </a:extLst>
                </a:gridCol>
              </a:tblGrid>
              <a:tr h="367771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rgbClr val="00B05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PRO:</a:t>
                      </a:r>
                    </a:p>
                  </a:txBody>
                  <a:tcPr marL="118815" marR="118815" marT="59407" marB="59407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rgbClr val="FF0000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CONTRO:</a:t>
                      </a:r>
                    </a:p>
                  </a:txBody>
                  <a:tcPr marL="118815" marR="118815" marT="59407" marB="59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566888"/>
                  </a:ext>
                </a:extLst>
              </a:tr>
              <a:tr h="1415346">
                <a:tc>
                  <a:txBody>
                    <a:bodyPr/>
                    <a:lstStyle/>
                    <a:p>
                      <a:pPr lvl="0"/>
                      <a:r>
                        <a:rPr lang="it-IT" sz="1600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Funzionalità avanzate di analisi dei dati:</a:t>
                      </a:r>
                      <a:r>
                        <a:rPr lang="it-IT" sz="16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Offre agli utenti una maggiore personalizzazione e dettaglio nel monitoraggio della salute.</a:t>
                      </a:r>
                      <a:endParaRPr lang="it-IT" sz="1600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18815" marR="118815" marT="59407" marB="59407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it-IT" sz="16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Limiti di Sincronizzazione con altre piattaforme: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</a:p>
                    <a:p>
                      <a:pPr lvl="0"/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 piattaforma potrebbe non consentire la sincronizzazione dei dati degli utenti con altre applicazioni non Huawei.</a:t>
                      </a:r>
                    </a:p>
                  </a:txBody>
                  <a:tcPr marL="118815" marR="118815" marT="59407" marB="59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415173"/>
                  </a:ext>
                </a:extLst>
              </a:tr>
              <a:tr h="1698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Funzionalità di coaching e motivazione:</a:t>
                      </a:r>
                      <a:r>
                        <a:rPr lang="it-IT" sz="160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Offre funzionalità che possono aiutare gli utenti a rimanere motivati ​​e impegnati nel raggiungere i propri obiettivi di salute.</a:t>
                      </a:r>
                    </a:p>
                  </a:txBody>
                  <a:tcPr marL="118815" marR="118815" marT="59407" marB="59407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it-IT" sz="16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Interfaccia grafica poco intuitiva:</a:t>
                      </a:r>
                      <a:r>
                        <a:rPr lang="it-IT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</a:p>
                    <a:p>
                      <a:pPr lvl="0"/>
                      <a:r>
                        <a:rPr lang="it-IT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L’utente potrebbe sentirsi disorientato durante il suo utilizzo.</a:t>
                      </a:r>
                      <a:endParaRPr lang="it-IT" sz="1600" b="1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9111" marR="891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308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561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F7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154893"/>
            <a:ext cx="10515599" cy="899125"/>
          </a:xfrm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PRIME BOZZE DI DESIGN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02424B2-B659-9EAA-AF34-4A2F3D578D8F}"/>
              </a:ext>
            </a:extLst>
          </p:cNvPr>
          <p:cNvSpPr/>
          <p:nvPr/>
        </p:nvSpPr>
        <p:spPr>
          <a:xfrm>
            <a:off x="1264919" y="1117600"/>
            <a:ext cx="9662159" cy="55473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2E09FE-58B6-161C-5C48-2F41A4D8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9528" y="289258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6EF3B21-DAEA-9568-BD99-818DE62C9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r="1943" b="11082"/>
          <a:stretch/>
        </p:blipFill>
        <p:spPr bwMode="auto">
          <a:xfrm>
            <a:off x="2218689" y="1682220"/>
            <a:ext cx="3419170" cy="482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testo, diagramma, calligrafia, disegno&#10;&#10;Descrizione generata automaticamente">
            <a:extLst>
              <a:ext uri="{FF2B5EF4-FFF2-40B4-BE49-F238E27FC236}">
                <a16:creationId xmlns:a16="http://schemas.microsoft.com/office/drawing/2014/main" id="{A5A81297-0DF2-6C2C-84FB-420CA7953F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" r="580" b="7702"/>
          <a:stretch/>
        </p:blipFill>
        <p:spPr bwMode="auto">
          <a:xfrm>
            <a:off x="6902778" y="1613932"/>
            <a:ext cx="3319392" cy="480715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28574E-5F1E-74B8-CCE3-400E99EDC657}"/>
              </a:ext>
            </a:extLst>
          </p:cNvPr>
          <p:cNvSpPr txBox="1"/>
          <p:nvPr/>
        </p:nvSpPr>
        <p:spPr>
          <a:xfrm>
            <a:off x="2804811" y="1280160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ileron Black" panose="00000A00000000000000" pitchFamily="50" charset="0"/>
              </a:rPr>
              <a:t>IDEA 1: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95CB00-C385-7725-EE83-F99567E35EA2}"/>
              </a:ext>
            </a:extLst>
          </p:cNvPr>
          <p:cNvSpPr txBox="1"/>
          <p:nvPr/>
        </p:nvSpPr>
        <p:spPr>
          <a:xfrm>
            <a:off x="7584683" y="1280160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ileron Black" panose="00000A00000000000000" pitchFamily="50" charset="0"/>
              </a:rPr>
              <a:t>IDEA 2:</a:t>
            </a:r>
          </a:p>
        </p:txBody>
      </p:sp>
    </p:spTree>
    <p:extLst>
      <p:ext uri="{BB962C8B-B14F-4D97-AF65-F5344CB8AC3E}">
        <p14:creationId xmlns:p14="http://schemas.microsoft.com/office/powerpoint/2010/main" val="2504242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F7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236173"/>
            <a:ext cx="10515599" cy="899125"/>
          </a:xfrm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PRIME BOZZE DI DESIGN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02424B2-B659-9EAA-AF34-4A2F3D578D8F}"/>
              </a:ext>
            </a:extLst>
          </p:cNvPr>
          <p:cNvSpPr/>
          <p:nvPr/>
        </p:nvSpPr>
        <p:spPr>
          <a:xfrm>
            <a:off x="4081476" y="1183739"/>
            <a:ext cx="4029044" cy="54588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2E09FE-58B6-161C-5C48-2F41A4D8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89528" y="370538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90AA0D9-0B8F-7038-8810-3BE448B74B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1"/>
          <a:stretch/>
        </p:blipFill>
        <p:spPr bwMode="auto">
          <a:xfrm>
            <a:off x="4190151" y="1650737"/>
            <a:ext cx="3811694" cy="45248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0284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>
            <a:extLst>
              <a:ext uri="{FF2B5EF4-FFF2-40B4-BE49-F238E27FC236}">
                <a16:creationId xmlns:a16="http://schemas.microsoft.com/office/drawing/2014/main" id="{ECF477B1-B9BF-EFCB-C3AF-E69836A7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121922" y="-640496"/>
            <a:ext cx="12557761" cy="8371841"/>
          </a:xfrm>
          <a:prstGeom prst="rect">
            <a:avLst/>
          </a:prstGeom>
          <a:solidFill>
            <a:srgbClr val="00D17D"/>
          </a:solidFill>
        </p:spPr>
      </p:pic>
      <p:sp>
        <p:nvSpPr>
          <p:cNvPr id="6" name="Titolo 23">
            <a:extLst>
              <a:ext uri="{FF2B5EF4-FFF2-40B4-BE49-F238E27FC236}">
                <a16:creationId xmlns:a16="http://schemas.microsoft.com/office/drawing/2014/main" id="{CC18C7E7-93D9-8A7A-F859-CA71D173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142580"/>
            <a:ext cx="10515599" cy="10708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Aileron Black" panose="00000A00000000000000" pitchFamily="50" charset="0"/>
              </a:rPr>
              <a:t>3. </a:t>
            </a:r>
            <a:r>
              <a:rPr lang="it-IT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 SKETCH ED USABILITÀ</a:t>
            </a:r>
            <a:endParaRPr lang="en-US" sz="5400" kern="1200" dirty="0">
              <a:solidFill>
                <a:schemeClr val="tx1"/>
              </a:solidFill>
              <a:latin typeface="Aileron Black" panose="00000A00000000000000" pitchFamily="50" charset="0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20806D5-62B0-4343-F7DB-2463571EF83B}"/>
              </a:ext>
            </a:extLst>
          </p:cNvPr>
          <p:cNvGrpSpPr/>
          <p:nvPr/>
        </p:nvGrpSpPr>
        <p:grpSpPr>
          <a:xfrm>
            <a:off x="4138500" y="3347967"/>
            <a:ext cx="3915000" cy="2160000"/>
            <a:chOff x="966000" y="3500576"/>
            <a:chExt cx="3915000" cy="2160000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2486AA9-C5F5-8EC1-4475-BE7ABA87C5A0}"/>
                </a:ext>
              </a:extLst>
            </p:cNvPr>
            <p:cNvSpPr/>
            <p:nvPr/>
          </p:nvSpPr>
          <p:spPr>
            <a:xfrm>
              <a:off x="1317000" y="3500576"/>
              <a:ext cx="1098000" cy="109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1944715-1898-FA6E-39DB-1DCC26B3000A}"/>
                </a:ext>
              </a:extLst>
            </p:cNvPr>
            <p:cNvSpPr/>
            <p:nvPr/>
          </p:nvSpPr>
          <p:spPr>
            <a:xfrm>
              <a:off x="966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700" cap="all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PAPER SKETCH FINALI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A1D7042-84EC-D29E-EFF8-89727E093720}"/>
                </a:ext>
              </a:extLst>
            </p:cNvPr>
            <p:cNvSpPr/>
            <p:nvPr/>
          </p:nvSpPr>
          <p:spPr>
            <a:xfrm>
              <a:off x="3432000" y="3500576"/>
              <a:ext cx="1098000" cy="1098000"/>
            </a:xfrm>
            <a:prstGeom prst="ellipse">
              <a:avLst/>
            </a:prstGeom>
            <a:solidFill>
              <a:srgbClr val="F2D558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CFAAE932-588B-5928-13B2-314B3990855A}"/>
                </a:ext>
              </a:extLst>
            </p:cNvPr>
            <p:cNvSpPr/>
            <p:nvPr/>
          </p:nvSpPr>
          <p:spPr>
            <a:xfrm>
              <a:off x="3081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700" kern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TECNICA DEL MAGO DI OZ</a:t>
              </a:r>
              <a:endParaRPr lang="en-US" sz="1700" kern="1200" dirty="0"/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3C11058-A79C-B2ED-C00C-837ABB5B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3919" y="3505111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0A87077-D3C5-C3A7-1CD7-A3E603D04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5995" y="3487336"/>
            <a:ext cx="715009" cy="8192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994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337773"/>
            <a:ext cx="10515599" cy="899125"/>
          </a:xfrm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PAPER SKETCH FINALI</a:t>
            </a: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511C79C-2594-51F0-DAD2-0325EC4F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0139" y="513530"/>
            <a:ext cx="729161" cy="72387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26AB4FF-0AF9-A680-7C21-8AF0EAA59407}"/>
              </a:ext>
            </a:extLst>
          </p:cNvPr>
          <p:cNvSpPr/>
          <p:nvPr/>
        </p:nvSpPr>
        <p:spPr>
          <a:xfrm>
            <a:off x="2428567" y="1379526"/>
            <a:ext cx="7334865" cy="52909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DC9DEAE-DA45-52D7-405E-76091C7BB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9"/>
          <a:stretch/>
        </p:blipFill>
        <p:spPr>
          <a:xfrm>
            <a:off x="5849704" y="1650538"/>
            <a:ext cx="3003257" cy="47489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ADA807-39D7-A166-7A7C-DA98A534F40A}"/>
              </a:ext>
            </a:extLst>
          </p:cNvPr>
          <p:cNvSpPr txBox="1"/>
          <p:nvPr/>
        </p:nvSpPr>
        <p:spPr>
          <a:xfrm>
            <a:off x="3071924" y="1693077"/>
            <a:ext cx="334919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L’obiettivo è di creare una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web-app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capace di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comunicare con l’utente 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tramite un’interfaccia grafica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intuitiva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Nel pannello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monitoraggio del peso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ad esempio, le icone e i grafici sono disposti in modo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pratico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ed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616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337773"/>
            <a:ext cx="10515599" cy="899125"/>
          </a:xfrm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PAPER SKETCH FINALI</a:t>
            </a: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511C79C-2594-51F0-DAD2-0325EC4F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0139" y="513530"/>
            <a:ext cx="729161" cy="72387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B7FA701-3DAE-3A80-81C9-09D2CA691F95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ADA807-39D7-A166-7A7C-DA98A534F40A}"/>
              </a:ext>
            </a:extLst>
          </p:cNvPr>
          <p:cNvSpPr txBox="1"/>
          <p:nvPr/>
        </p:nvSpPr>
        <p:spPr>
          <a:xfrm>
            <a:off x="1840139" y="1693077"/>
            <a:ext cx="2935061" cy="4433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L'interfaccia della web-app è stata adattata anche ai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dispositivi mobili 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garantendo un'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esperienza utente ottimale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Nella figura a fianco è mostrata l’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aggiunta di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 nota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nel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Diario Personale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6EA28B0-8BFF-12C7-6782-7EADD4D3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83" y="2311157"/>
            <a:ext cx="5963838" cy="32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5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E2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337773"/>
            <a:ext cx="10515599" cy="899125"/>
          </a:xfrm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TECNICA DEL MAGO DI OZ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02424B2-B659-9EAA-AF34-4A2F3D578D8F}"/>
              </a:ext>
            </a:extLst>
          </p:cNvPr>
          <p:cNvSpPr/>
          <p:nvPr/>
        </p:nvSpPr>
        <p:spPr>
          <a:xfrm>
            <a:off x="1288346" y="1431104"/>
            <a:ext cx="9615302" cy="49814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511C79C-2594-51F0-DAD2-0325EC4F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7547" y="509082"/>
            <a:ext cx="647173" cy="72387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45265D-733F-A8BD-5AE3-5F7AB822E9A3}"/>
              </a:ext>
            </a:extLst>
          </p:cNvPr>
          <p:cNvSpPr txBox="1"/>
          <p:nvPr/>
        </p:nvSpPr>
        <p:spPr>
          <a:xfrm>
            <a:off x="1720573" y="1693077"/>
            <a:ext cx="8811160" cy="1161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Nel nostro progetto, abbiamo utilizzato la tecnica del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Mago di Oz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raccogliere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dagli utenti sul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prototipo Hi-Fi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della nostra piattaforma. Abbiamo apportato quindi delle modifiche basate sui loro suggerimenti: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3AC52E7-07A5-70B9-7AE2-F5E275E05C1D}"/>
              </a:ext>
            </a:extLst>
          </p:cNvPr>
          <p:cNvSpPr/>
          <p:nvPr/>
        </p:nvSpPr>
        <p:spPr>
          <a:xfrm>
            <a:off x="1638118" y="3027578"/>
            <a:ext cx="2882694" cy="3071369"/>
          </a:xfrm>
          <a:prstGeom prst="roundRect">
            <a:avLst/>
          </a:prstGeom>
          <a:solidFill>
            <a:srgbClr val="FAE250"/>
          </a:solidFill>
          <a:ln cap="flat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F1ADDB0D-36C8-243A-5D35-A77B8C686991}"/>
              </a:ext>
            </a:extLst>
          </p:cNvPr>
          <p:cNvSpPr/>
          <p:nvPr/>
        </p:nvSpPr>
        <p:spPr>
          <a:xfrm>
            <a:off x="4642983" y="3027578"/>
            <a:ext cx="2882694" cy="3071369"/>
          </a:xfrm>
          <a:prstGeom prst="roundRect">
            <a:avLst/>
          </a:prstGeom>
          <a:solidFill>
            <a:srgbClr val="FAE2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20F43B1-7A6B-645F-E4EB-EBA6DEB4D71B}"/>
              </a:ext>
            </a:extLst>
          </p:cNvPr>
          <p:cNvSpPr/>
          <p:nvPr/>
        </p:nvSpPr>
        <p:spPr>
          <a:xfrm>
            <a:off x="7649039" y="3027578"/>
            <a:ext cx="2882694" cy="3071369"/>
          </a:xfrm>
          <a:prstGeom prst="roundRect">
            <a:avLst/>
          </a:prstGeom>
          <a:solidFill>
            <a:srgbClr val="FAE2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124AC5-4A81-5D40-20AD-BB0422F6357C}"/>
              </a:ext>
            </a:extLst>
          </p:cNvPr>
          <p:cNvSpPr txBox="1"/>
          <p:nvPr/>
        </p:nvSpPr>
        <p:spPr>
          <a:xfrm>
            <a:off x="1720573" y="3126233"/>
            <a:ext cx="2813535" cy="2874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Navbar dell'interfaccia Desktop:</a:t>
            </a:r>
          </a:p>
          <a:p>
            <a:pPr>
              <a:lnSpc>
                <a:spcPct val="150000"/>
              </a:lnSpc>
            </a:pPr>
            <a:br>
              <a:rPr lang="it-IT" sz="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it-I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Abbiamo rimosso la scritta </a:t>
            </a:r>
            <a:r>
              <a:rPr lang="it-IT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"Info Utente" </a:t>
            </a:r>
            <a:r>
              <a:rPr lang="it-I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poiché i feedback hanno mostrato che gli utenti trovavano facilmente il pulsante senza questa indicazione.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700D949-95C0-8CF9-CDDA-C18E78733E67}"/>
              </a:ext>
            </a:extLst>
          </p:cNvPr>
          <p:cNvSpPr txBox="1"/>
          <p:nvPr/>
        </p:nvSpPr>
        <p:spPr>
          <a:xfrm>
            <a:off x="4768414" y="3126233"/>
            <a:ext cx="2655172" cy="282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Consigli sulla qualità del sonno:</a:t>
            </a:r>
          </a:p>
          <a:p>
            <a:pPr>
              <a:lnSpc>
                <a:spcPct val="150000"/>
              </a:lnSpc>
            </a:pPr>
            <a:br>
              <a:rPr lang="it-IT" sz="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it-I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Molti utenti hanno richiesto suggerimenti per </a:t>
            </a:r>
          </a:p>
          <a:p>
            <a:pPr>
              <a:lnSpc>
                <a:spcPct val="150000"/>
              </a:lnSpc>
            </a:pPr>
            <a:r>
              <a:rPr lang="it-I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migliorare la qualità  del sonno. Abbiamo dunque aggiunto una lista di consigli </a:t>
            </a:r>
          </a:p>
          <a:p>
            <a:pPr>
              <a:lnSpc>
                <a:spcPct val="150000"/>
              </a:lnSpc>
            </a:pPr>
            <a:r>
              <a:rPr lang="it-I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nella pagina relativa.</a:t>
            </a:r>
            <a:endParaRPr lang="it-IT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A5C4484-88EE-74BF-A840-DA89DB6EA6A9}"/>
              </a:ext>
            </a:extLst>
          </p:cNvPr>
          <p:cNvSpPr txBox="1"/>
          <p:nvPr/>
        </p:nvSpPr>
        <p:spPr>
          <a:xfrm>
            <a:off x="7757593" y="3129934"/>
            <a:ext cx="2774140" cy="282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Funzionalità </a:t>
            </a:r>
            <a:r>
              <a:rPr lang="it-IT" sz="16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“consigliami qualcosa”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sz="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Alcuni utenti hanno </a:t>
            </a:r>
          </a:p>
          <a:p>
            <a:pPr>
              <a:lnSpc>
                <a:spcPct val="150000"/>
              </a:lnSpc>
            </a:pPr>
            <a:r>
              <a:rPr lang="it-I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richiesto l'aggiunta di un tasto che generi delle frasi introspettive per stimolare </a:t>
            </a:r>
          </a:p>
          <a:p>
            <a:pPr>
              <a:lnSpc>
                <a:spcPct val="150000"/>
              </a:lnSpc>
            </a:pPr>
            <a:r>
              <a:rPr lang="it-IT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riflessione durante la scrittura di una nota del Diario. </a:t>
            </a:r>
            <a:endParaRPr lang="it-IT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F3D5595-3BF3-9ABC-7A70-DD41C5B0C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121922" y="-640496"/>
            <a:ext cx="12557761" cy="8371841"/>
          </a:xfrm>
          <a:prstGeom prst="rect">
            <a:avLst/>
          </a:prstGeom>
          <a:solidFill>
            <a:srgbClr val="00D17D"/>
          </a:solidFill>
        </p:spPr>
      </p:pic>
      <p:sp>
        <p:nvSpPr>
          <p:cNvPr id="6" name="Titolo 23">
            <a:extLst>
              <a:ext uri="{FF2B5EF4-FFF2-40B4-BE49-F238E27FC236}">
                <a16:creationId xmlns:a16="http://schemas.microsoft.com/office/drawing/2014/main" id="{CC18C7E7-93D9-8A7A-F859-CA71D173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142580"/>
            <a:ext cx="10515599" cy="1070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Aileron Black" panose="00000A00000000000000" pitchFamily="50" charset="0"/>
              </a:rPr>
              <a:t>4. </a:t>
            </a:r>
            <a:r>
              <a:rPr lang="it-IT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PROTOTIPO IN FIGMA</a:t>
            </a:r>
            <a:endParaRPr lang="en-US" sz="5400" kern="1200" dirty="0">
              <a:solidFill>
                <a:schemeClr val="tx1"/>
              </a:solidFill>
              <a:latin typeface="Aileron Black" panose="00000A00000000000000" pitchFamily="50" charset="0"/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20806D5-62B0-4343-F7DB-2463571EF83B}"/>
              </a:ext>
            </a:extLst>
          </p:cNvPr>
          <p:cNvGrpSpPr/>
          <p:nvPr/>
        </p:nvGrpSpPr>
        <p:grpSpPr>
          <a:xfrm>
            <a:off x="3110307" y="3347967"/>
            <a:ext cx="6030000" cy="2160000"/>
            <a:chOff x="966000" y="3500576"/>
            <a:chExt cx="6030000" cy="2160000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2486AA9-C5F5-8EC1-4475-BE7ABA87C5A0}"/>
                </a:ext>
              </a:extLst>
            </p:cNvPr>
            <p:cNvSpPr/>
            <p:nvPr/>
          </p:nvSpPr>
          <p:spPr>
            <a:xfrm>
              <a:off x="1317000" y="3500576"/>
              <a:ext cx="1098000" cy="1098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1944715-1898-FA6E-39DB-1DCC26B3000A}"/>
                </a:ext>
              </a:extLst>
            </p:cNvPr>
            <p:cNvSpPr/>
            <p:nvPr/>
          </p:nvSpPr>
          <p:spPr>
            <a:xfrm>
              <a:off x="966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700" cap="all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PROTOTIPO IN FIGMA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A1D7042-84EC-D29E-EFF8-89727E093720}"/>
                </a:ext>
              </a:extLst>
            </p:cNvPr>
            <p:cNvSpPr/>
            <p:nvPr/>
          </p:nvSpPr>
          <p:spPr>
            <a:xfrm>
              <a:off x="3432000" y="3500576"/>
              <a:ext cx="1098000" cy="109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CFAAE932-588B-5928-13B2-314B3990855A}"/>
                </a:ext>
              </a:extLst>
            </p:cNvPr>
            <p:cNvSpPr/>
            <p:nvPr/>
          </p:nvSpPr>
          <p:spPr>
            <a:xfrm>
              <a:off x="3081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700" kern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 PATTERN UTILIZZATI</a:t>
              </a:r>
              <a:endParaRPr lang="en-US" sz="1700" kern="120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4A1903AE-CA60-B8B0-7393-048F977D8A9F}"/>
                </a:ext>
              </a:extLst>
            </p:cNvPr>
            <p:cNvSpPr/>
            <p:nvPr/>
          </p:nvSpPr>
          <p:spPr>
            <a:xfrm>
              <a:off x="5547000" y="3500576"/>
              <a:ext cx="1098000" cy="1098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711C13C9-ECF9-4A1A-D21F-DA5741815180}"/>
                </a:ext>
              </a:extLst>
            </p:cNvPr>
            <p:cNvSpPr/>
            <p:nvPr/>
          </p:nvSpPr>
          <p:spPr>
            <a:xfrm>
              <a:off x="5196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700" kern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TECNICA DI VALUTAZIONE</a:t>
              </a:r>
              <a:endParaRPr lang="en-US" sz="1700" kern="1200" dirty="0"/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3C11058-A79C-B2ED-C00C-837ABB5B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45726" y="3505111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EC85148-E1EA-D321-33D5-E6FBEC712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5726" y="3523226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0A87077-D3C5-C3A7-1CD7-A3E603D04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7802" y="3539462"/>
            <a:ext cx="715009" cy="7150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16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20C07EAF-AA3D-8775-BBE2-20BEE2B2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121922" y="-640496"/>
            <a:ext cx="12557761" cy="8371841"/>
          </a:xfrm>
          <a:prstGeom prst="rect">
            <a:avLst/>
          </a:prstGeom>
          <a:solidFill>
            <a:srgbClr val="00D17D"/>
          </a:solidFill>
        </p:spPr>
      </p:pic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142580"/>
            <a:ext cx="10515599" cy="1070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Aileron Black" panose="00000A00000000000000" pitchFamily="50" charset="0"/>
              </a:rPr>
              <a:t>INDICE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51CC0B0-EF9A-91AB-5CDD-11C09F780C85}"/>
              </a:ext>
            </a:extLst>
          </p:cNvPr>
          <p:cNvGrpSpPr/>
          <p:nvPr/>
        </p:nvGrpSpPr>
        <p:grpSpPr>
          <a:xfrm>
            <a:off x="2052807" y="3478192"/>
            <a:ext cx="8145000" cy="2160000"/>
            <a:chOff x="966000" y="3500576"/>
            <a:chExt cx="8145000" cy="2160000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0317EA87-0654-EE87-A932-5B64B2F3C196}"/>
                </a:ext>
              </a:extLst>
            </p:cNvPr>
            <p:cNvSpPr/>
            <p:nvPr/>
          </p:nvSpPr>
          <p:spPr>
            <a:xfrm>
              <a:off x="1317000" y="3500576"/>
              <a:ext cx="1098000" cy="1098000"/>
            </a:xfrm>
            <a:prstGeom prst="ellipse">
              <a:avLst/>
            </a:prstGeom>
            <a:solidFill>
              <a:srgbClr val="9D4ED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BB55F5EA-D110-5534-F997-E7C176787ADA}"/>
                </a:ext>
              </a:extLst>
            </p:cNvPr>
            <p:cNvSpPr/>
            <p:nvPr/>
          </p:nvSpPr>
          <p:spPr>
            <a:xfrm>
              <a:off x="966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600" b="1" kern="1200" dirty="0"/>
                <a:t>ANALISI DEL PROBLEMA</a:t>
              </a:r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15D71B35-8F4B-649C-6208-EF91FEA74582}"/>
                </a:ext>
              </a:extLst>
            </p:cNvPr>
            <p:cNvSpPr/>
            <p:nvPr/>
          </p:nvSpPr>
          <p:spPr>
            <a:xfrm>
              <a:off x="3432000" y="3500576"/>
              <a:ext cx="1098000" cy="1098000"/>
            </a:xfrm>
            <a:prstGeom prst="ellipse">
              <a:avLst/>
            </a:prstGeom>
            <a:solidFill>
              <a:schemeClr val="accent3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FAAC356E-0577-C8B2-16AA-E20C76D5DEF4}"/>
                </a:ext>
              </a:extLst>
            </p:cNvPr>
            <p:cNvSpPr/>
            <p:nvPr/>
          </p:nvSpPr>
          <p:spPr>
            <a:xfrm>
              <a:off x="3081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600" b="1" dirty="0"/>
                <a:t>ANALISI COMPARATIVA </a:t>
              </a:r>
              <a:endParaRPr lang="en-US" sz="1600" b="1" kern="1200" dirty="0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86DCB5D1-3BE9-FD20-0BCE-55EF26757523}"/>
                </a:ext>
              </a:extLst>
            </p:cNvPr>
            <p:cNvSpPr/>
            <p:nvPr/>
          </p:nvSpPr>
          <p:spPr>
            <a:xfrm>
              <a:off x="5547000" y="3500576"/>
              <a:ext cx="1098000" cy="109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D7EA9D6-E3CE-849C-95E7-83F25D88198D}"/>
                </a:ext>
              </a:extLst>
            </p:cNvPr>
            <p:cNvSpPr/>
            <p:nvPr/>
          </p:nvSpPr>
          <p:spPr>
            <a:xfrm>
              <a:off x="5196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600" b="1" dirty="0"/>
                <a:t>PAPER SKETCH ED USABILITÀ</a:t>
              </a:r>
              <a:endParaRPr lang="en-US" sz="1600" b="1" kern="1200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E186A93-BD20-5B57-C776-5FE142498457}"/>
                </a:ext>
              </a:extLst>
            </p:cNvPr>
            <p:cNvSpPr/>
            <p:nvPr/>
          </p:nvSpPr>
          <p:spPr>
            <a:xfrm>
              <a:off x="7662000" y="3500576"/>
              <a:ext cx="1098000" cy="10980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9E5C9821-19D7-DA93-7492-39248B0A7C79}"/>
                </a:ext>
              </a:extLst>
            </p:cNvPr>
            <p:cNvSpPr/>
            <p:nvPr/>
          </p:nvSpPr>
          <p:spPr>
            <a:xfrm>
              <a:off x="7311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600" b="1" dirty="0"/>
                <a:t>PROTOTIPO IN FIGMA</a:t>
              </a:r>
              <a:endParaRPr lang="en-US" sz="1600" b="1" kern="1200" dirty="0"/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576C1A-1294-7920-6FC9-33648185EDB9}"/>
              </a:ext>
            </a:extLst>
          </p:cNvPr>
          <p:cNvSpPr txBox="1"/>
          <p:nvPr/>
        </p:nvSpPr>
        <p:spPr>
          <a:xfrm>
            <a:off x="2403807" y="3611693"/>
            <a:ext cx="109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847DAFA-9938-F7C6-96C8-21385FD4A078}"/>
              </a:ext>
            </a:extLst>
          </p:cNvPr>
          <p:cNvSpPr txBox="1"/>
          <p:nvPr/>
        </p:nvSpPr>
        <p:spPr>
          <a:xfrm>
            <a:off x="4518807" y="3611693"/>
            <a:ext cx="109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9D9EE3-98E0-DB7A-B934-475F4894A24D}"/>
              </a:ext>
            </a:extLst>
          </p:cNvPr>
          <p:cNvSpPr txBox="1"/>
          <p:nvPr/>
        </p:nvSpPr>
        <p:spPr>
          <a:xfrm>
            <a:off x="6633807" y="3611692"/>
            <a:ext cx="109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FA3820F-F45B-652A-5650-E2917CA1E062}"/>
              </a:ext>
            </a:extLst>
          </p:cNvPr>
          <p:cNvSpPr txBox="1"/>
          <p:nvPr/>
        </p:nvSpPr>
        <p:spPr>
          <a:xfrm>
            <a:off x="8748807" y="3611691"/>
            <a:ext cx="109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0985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PROTOTIPO IN FIGMA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858520" y="1354417"/>
            <a:ext cx="10020051" cy="52256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36BBE-4F2D-2615-788A-6B9DBE62F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4285" y="489832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6F002D-F98A-E576-12D9-7AF27DAB38D4}"/>
              </a:ext>
            </a:extLst>
          </p:cNvPr>
          <p:cNvSpPr txBox="1"/>
          <p:nvPr/>
        </p:nvSpPr>
        <p:spPr>
          <a:xfrm>
            <a:off x="1477215" y="1577823"/>
            <a:ext cx="8782660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Prototipo interattivo è basato totalmente sui </a:t>
            </a:r>
            <a:r>
              <a:rPr lang="it-IT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 sketch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sarà la base di partenza per lo sviluppo del nostro Sistema. Sono stati realizzati dei prototipi sia 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Desktop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 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Mobile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Di seguito sono mostrate alcune funzionalità:</a:t>
            </a:r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Desktop (1)">
            <a:hlinkClick r:id="" action="ppaction://media"/>
            <a:extLst>
              <a:ext uri="{FF2B5EF4-FFF2-40B4-BE49-F238E27FC236}">
                <a16:creationId xmlns:a16="http://schemas.microsoft.com/office/drawing/2014/main" id="{DFFAAAFF-5C72-A694-82DD-D40AA42AB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8471" t="3337" r="9956" b="4753"/>
          <a:stretch/>
        </p:blipFill>
        <p:spPr>
          <a:xfrm>
            <a:off x="1727153" y="3001938"/>
            <a:ext cx="5087720" cy="3224465"/>
          </a:xfrm>
          <a:prstGeom prst="rect">
            <a:avLst/>
          </a:prstGeom>
        </p:spPr>
      </p:pic>
      <p:pic>
        <p:nvPicPr>
          <p:cNvPr id="11" name="Mobile (1)">
            <a:hlinkClick r:id="" action="ppaction://media"/>
            <a:extLst>
              <a:ext uri="{FF2B5EF4-FFF2-40B4-BE49-F238E27FC236}">
                <a16:creationId xmlns:a16="http://schemas.microsoft.com/office/drawing/2014/main" id="{DB07F688-C89C-0E0B-8631-DAE542934DC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34880" t="4048" r="37017" b="2086"/>
          <a:stretch/>
        </p:blipFill>
        <p:spPr>
          <a:xfrm>
            <a:off x="7164107" y="2939662"/>
            <a:ext cx="1782501" cy="33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44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2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DESIGN PATTERN UTILIZZATI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27E9B80-C906-1294-8DFF-5E7E7507D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706" y="446466"/>
            <a:ext cx="715009" cy="7150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37284B-C090-0673-9814-682CDC1B45E7}"/>
              </a:ext>
            </a:extLst>
          </p:cNvPr>
          <p:cNvSpPr txBox="1"/>
          <p:nvPr/>
        </p:nvSpPr>
        <p:spPr>
          <a:xfrm>
            <a:off x="2204720" y="2673373"/>
            <a:ext cx="7894320" cy="170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kern="100" dirty="0"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Abbiamo </a:t>
            </a:r>
            <a:r>
              <a:rPr lang="it-IT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adottato questo </a:t>
            </a:r>
            <a:r>
              <a:rPr lang="it-IT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pattern</a:t>
            </a:r>
            <a:r>
              <a:rPr lang="it-IT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 per migliorare l'esperienza utente, infatti, grazie alla </a:t>
            </a:r>
            <a:r>
              <a:rPr lang="it-IT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Navbar</a:t>
            </a:r>
            <a:r>
              <a:rPr lang="it-IT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 e alla </a:t>
            </a:r>
            <a:r>
              <a:rPr lang="it-IT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barra di navigazione sottostante</a:t>
            </a:r>
            <a:r>
              <a:rPr lang="it-IT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, gli utenti possono facilmente tornare ad una schermata "sicura" in qualsiasi momento </a:t>
            </a:r>
            <a:r>
              <a:rPr lang="it-IT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riducendo </a:t>
            </a:r>
            <a:r>
              <a:rPr lang="it-IT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l'</a:t>
            </a:r>
            <a:r>
              <a:rPr lang="it-IT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ansia </a:t>
            </a:r>
            <a:r>
              <a:rPr lang="it-IT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e </a:t>
            </a:r>
            <a:r>
              <a:rPr lang="it-IT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aumentando </a:t>
            </a:r>
            <a:r>
              <a:rPr lang="it-IT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la</a:t>
            </a:r>
            <a:r>
              <a:rPr lang="it-IT" sz="18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 fiducia </a:t>
            </a:r>
            <a:r>
              <a:rPr lang="it-IT" sz="1800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nell'interazione con la piattaforma.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EECC42-94BE-1493-1216-9191C47CAFE8}"/>
              </a:ext>
            </a:extLst>
          </p:cNvPr>
          <p:cNvSpPr txBox="1"/>
          <p:nvPr/>
        </p:nvSpPr>
        <p:spPr>
          <a:xfrm>
            <a:off x="2204720" y="2088115"/>
            <a:ext cx="3300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«Go Back to a Safe Place»</a:t>
            </a:r>
            <a:r>
              <a:rPr lang="it-IT" sz="2000" b="1" kern="100" dirty="0">
                <a:effectLst/>
                <a:latin typeface="Cambria" panose="02040503050406030204" pitchFamily="18" charset="0"/>
                <a:ea typeface="Aptos" panose="020B0004020202020204" pitchFamily="34" charset="0"/>
                <a:cs typeface="Calibri" panose="020F0502020204030204" pitchFamily="34" charset="0"/>
              </a:rPr>
              <a:t>:</a:t>
            </a:r>
            <a:endParaRPr lang="it-IT" sz="2000" dirty="0"/>
          </a:p>
        </p:txBody>
      </p:sp>
      <p:pic>
        <p:nvPicPr>
          <p:cNvPr id="7" name="Immagine 6" descr="Immagine che contiene schermata, Carattere, Elementi grafici, logo&#10;&#10;Descrizione generata automaticamente">
            <a:extLst>
              <a:ext uri="{FF2B5EF4-FFF2-40B4-BE49-F238E27FC236}">
                <a16:creationId xmlns:a16="http://schemas.microsoft.com/office/drawing/2014/main" id="{D036001C-6993-2330-92E8-6DEA69313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30" y="4565142"/>
            <a:ext cx="3683113" cy="142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33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TECNICHE DI VALUTAZIONE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94689-52CF-AFB4-7C20-D68E148F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0437" y="465825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1EE82B-A9AC-C57A-CCEF-53022C0B1ACF}"/>
              </a:ext>
            </a:extLst>
          </p:cNvPr>
          <p:cNvSpPr txBox="1"/>
          <p:nvPr/>
        </p:nvSpPr>
        <p:spPr>
          <a:xfrm>
            <a:off x="1879598" y="1966477"/>
            <a:ext cx="8432800" cy="4160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nostro Sistema è progettato seguendo le </a:t>
            </a: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 regole d'oro di Shneiderman 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garantire un'esperienza utente ottimale e per </a:t>
            </a: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prevenire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eventuali problemi di design: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it-IT" sz="500" kern="1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Coerenza: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 Navbar e la barra di navigazione offrono un'esperienza uniforme su tutte le pagine.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Snellimenti: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pochi passaggi è possibile accedere a tutte le aree della piattaforma.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Feedback: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Forniamo messaggi di conferma chiari e tempestivi per ogni interazione.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Chiusura: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Ogni operazione ha un inizio e una fine definiti, con chiare indicazioni di completamento.</a:t>
            </a:r>
          </a:p>
        </p:txBody>
      </p:sp>
    </p:spTree>
    <p:extLst>
      <p:ext uri="{BB962C8B-B14F-4D97-AF65-F5344CB8AC3E}">
        <p14:creationId xmlns:p14="http://schemas.microsoft.com/office/powerpoint/2010/main" val="827291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1EE82B-A9AC-C57A-CCEF-53022C0B1ACF}"/>
              </a:ext>
            </a:extLst>
          </p:cNvPr>
          <p:cNvSpPr txBox="1"/>
          <p:nvPr/>
        </p:nvSpPr>
        <p:spPr>
          <a:xfrm>
            <a:off x="1772917" y="1967163"/>
            <a:ext cx="8646162" cy="498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 startAt="5"/>
            </a:pP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Errori: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L'interfaccia guida l'utente riducendo al minimo le possibilità di errore.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 startAt="5"/>
            </a:pP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Reversibilità: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 funzionalità di annullamento sono disponibili per tutte le operazioni principali garantendo fiducia da parte dell’utente.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 startAt="5"/>
            </a:pP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Controllo: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Il Sistema risponde rapidamente e prevedibilmente alle azioni degli utenti dando </a:t>
            </a:r>
            <a:r>
              <a:rPr lang="it-IT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loro la sensazione di essere i responsabili del sistema.</a:t>
            </a:r>
            <a:endParaRPr lang="it-IT" kern="1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5"/>
            </a:pPr>
            <a:r>
              <a:rPr lang="it-IT" b="1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it-IT" b="1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emoria: </a:t>
            </a:r>
            <a:r>
              <a:rPr lang="it-IT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Oggetti com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le card organizzano le informazioni in blocchi distinti, facilitando la comprensione e l'accesso ai contenuti.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5"/>
            </a:pPr>
            <a:endParaRPr lang="it-IT" sz="500" kern="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it-IT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L'applicazione delle </a:t>
            </a:r>
            <a:r>
              <a:rPr lang="it-IT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 Regole d'Oro di Shneiderman </a:t>
            </a:r>
            <a:r>
              <a:rPr lang="it-IT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ha rilevato problemi di progettazione. Questo indica che il design dell'interfaccia utente è </a:t>
            </a:r>
            <a:r>
              <a:rPr lang="it-IT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coerente</a:t>
            </a:r>
            <a:r>
              <a:rPr lang="it-IT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i principi di usabilità consolidati.</a:t>
            </a:r>
          </a:p>
          <a:p>
            <a:pPr lvl="0" algn="just">
              <a:lnSpc>
                <a:spcPct val="115000"/>
              </a:lnSpc>
              <a:spcAft>
                <a:spcPts val="800"/>
              </a:spcAft>
            </a:pPr>
            <a:endParaRPr lang="it-IT" kern="1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it-I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olo 23">
            <a:extLst>
              <a:ext uri="{FF2B5EF4-FFF2-40B4-BE49-F238E27FC236}">
                <a16:creationId xmlns:a16="http://schemas.microsoft.com/office/drawing/2014/main" id="{0107F124-A787-78CB-7118-43016BBB7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TECNICHE DI VALUTAZIONE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CFCD35-04C4-DAB2-302F-95147BC1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0437" y="465825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33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TECNICHE DI VALUTAZIONE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94689-52CF-AFB4-7C20-D68E148F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0437" y="465825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1EE82B-A9AC-C57A-CCEF-53022C0B1ACF}"/>
              </a:ext>
            </a:extLst>
          </p:cNvPr>
          <p:cNvSpPr txBox="1"/>
          <p:nvPr/>
        </p:nvSpPr>
        <p:spPr>
          <a:xfrm>
            <a:off x="1879598" y="2082331"/>
            <a:ext cx="8432800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Abbiamo inoltre applicato il </a:t>
            </a:r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Cognitive Walkthrough</a:t>
            </a:r>
            <a:r>
              <a:rPr lang="it-IT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(Sondaggio Cognitivo) </a:t>
            </a:r>
            <a:r>
              <a:rPr lang="it-IT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</a:t>
            </a:r>
            <a:r>
              <a:rPr lang="it-IT" b="1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identificare </a:t>
            </a:r>
            <a:r>
              <a:rPr lang="it-IT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eventuali problemi focalizzandoci sul Task </a:t>
            </a:r>
            <a:r>
              <a:rPr lang="it-IT" b="1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T7 – Diario Personale (Aggiungi Nota)</a:t>
            </a:r>
            <a:r>
              <a:rPr lang="it-IT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ponendoci le seguenti domande:</a:t>
            </a:r>
            <a:endParaRPr lang="it-IT" kern="1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6EE3AFD-6314-FEE8-A126-42625EE40D83}"/>
              </a:ext>
            </a:extLst>
          </p:cNvPr>
          <p:cNvSpPr txBox="1"/>
          <p:nvPr/>
        </p:nvSpPr>
        <p:spPr>
          <a:xfrm>
            <a:off x="1879598" y="3571810"/>
            <a:ext cx="843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Domande poste:</a:t>
            </a:r>
          </a:p>
          <a:p>
            <a:endParaRPr lang="it-IT" sz="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L’utente saprà cosa fare per realizzare il Task?</a:t>
            </a:r>
          </a:p>
          <a:p>
            <a:endParaRPr lang="it-IT" sz="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L’utente noterà che è disponibile sull’interfaccia la corretta azione da    eseguire per raggiungere l’obiettivo del Task?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Sarà chiaro per gli utenti dal feedback se hanno effettuato un’azione corretta o errata?</a:t>
            </a:r>
          </a:p>
        </p:txBody>
      </p:sp>
    </p:spTree>
    <p:extLst>
      <p:ext uri="{BB962C8B-B14F-4D97-AF65-F5344CB8AC3E}">
        <p14:creationId xmlns:p14="http://schemas.microsoft.com/office/powerpoint/2010/main" val="1227712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TECNICHE DI VALUTAZIONE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94689-52CF-AFB4-7C20-D68E148F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0437" y="465825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CF4132-517B-05A1-FA37-DEE2C0474FF2}"/>
              </a:ext>
            </a:extLst>
          </p:cNvPr>
          <p:cNvSpPr txBox="1"/>
          <p:nvPr/>
        </p:nvSpPr>
        <p:spPr>
          <a:xfrm>
            <a:off x="1993326" y="1781731"/>
            <a:ext cx="8677869" cy="4319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Azione A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L’utente preme l’icona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accedere al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Diario Personale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Risposta A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Si apre la schermata del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Diario Personale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tutte le note precedentemente scritte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it-IT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L’utente saprà cosa fare per realizzare il Task?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essendo che il tasto è presente nella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Navbar sottostante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it-IT" sz="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L’utente noterà che è disponibile sull’interfaccia la corretta azione da    eseguire per raggiungere l’obiettivo del task?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poiché il tasto è caratterizzato dall’icona di un Diario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it-IT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Sarà chiaro per gli utenti dal feedback se hanno effettuato un’azione corretta o errata?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i in quanto al click del tasto comparirà istantaneamente la lista di tutte le Note precedentemente aggiunte.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641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TECNICHE DI VALUTAZIONE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94689-52CF-AFB4-7C20-D68E148F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0437" y="465825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CF4132-517B-05A1-FA37-DEE2C0474FF2}"/>
              </a:ext>
            </a:extLst>
          </p:cNvPr>
          <p:cNvSpPr txBox="1"/>
          <p:nvPr/>
        </p:nvSpPr>
        <p:spPr>
          <a:xfrm>
            <a:off x="1996480" y="1910997"/>
            <a:ext cx="8671562" cy="406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Azione B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L’utente preme l’icona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Aggiungere una nuova Nota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Risposta B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Si apre la schermata di Aggiunta di una nuova Nota.</a:t>
            </a:r>
            <a:endParaRPr lang="it-IT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L’utente saprà cosa fare per realizzare il Task?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essendo che il tasto è ben visibile in alto a destra.</a:t>
            </a:r>
          </a:p>
          <a:p>
            <a:endParaRPr lang="it-IT" sz="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L’utente noterà che è disponibile sull’interfaccia la corretta azione da    eseguire per raggiungere l’obiettivo del task?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poiché il tasto è provvisto di didascalia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Aggiungi.</a:t>
            </a:r>
            <a:endParaRPr lang="it-IT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Sarà chiaro per gli utenti dal feedback se hanno effettuato un’azione corretta o errata?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in quanto al click del tasto comparirà istantaneamente l’interfaccia di aggiunta di una nuova nota.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6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71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TECNICHE DI VALUTAZIONE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94689-52CF-AFB4-7C20-D68E148F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0437" y="465825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CF4132-517B-05A1-FA37-DEE2C0474FF2}"/>
              </a:ext>
            </a:extLst>
          </p:cNvPr>
          <p:cNvSpPr txBox="1"/>
          <p:nvPr/>
        </p:nvSpPr>
        <p:spPr>
          <a:xfrm>
            <a:off x="1926588" y="1873622"/>
            <a:ext cx="8839201" cy="457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Azione C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L’utente </a:t>
            </a:r>
            <a:r>
              <a:rPr lang="it-IT" sz="16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Torna alla lista delle Note scritte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Risposta C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Si apre la schermata del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Diario Personale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tutte le note precedentemente scritte</a:t>
            </a:r>
            <a:r>
              <a:rPr lang="it-IT" sz="16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it-IT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L’utente saprà cosa fare per realizzare il Task?</a:t>
            </a:r>
          </a:p>
          <a:p>
            <a:pPr marL="914400" lvl="1" indent="-457200">
              <a:buFont typeface="Open Sans" panose="020B0606030504020204" pitchFamily="34" charset="0"/>
              <a:buChar char="×"/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poiché era previsto che l’utente uscisse dalla schermata con un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fuori dalla card di aggiunta Nota.</a:t>
            </a:r>
          </a:p>
          <a:p>
            <a:endParaRPr lang="it-IT" sz="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L’utente noterà che è disponibile sull’interfaccia la corretta azione da    eseguire per raggiungere l’obiettivo del task?</a:t>
            </a:r>
          </a:p>
          <a:p>
            <a:pPr marL="800100" lvl="1" indent="-342900">
              <a:buFont typeface="Open Sans" panose="020B0606030504020204" pitchFamily="34" charset="0"/>
              <a:buChar char="×"/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poiché non esiste un tasto apposito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it-IT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Sarà chiaro per gli utenti dal feedback se hanno effettuato un’azione corretta o errata?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in quanto al </a:t>
            </a:r>
            <a:r>
              <a:rPr lang="it-IT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fuori dalla nota verrà mostrata nuovamente la lista di tutte le Note precedentemente aggiunte.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6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88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TECNICHE DI VALUTAZIONE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94689-52CF-AFB4-7C20-D68E148F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0437" y="465825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2B26FE-42B2-1B69-9EE8-EAE2E4F4A110}"/>
              </a:ext>
            </a:extLst>
          </p:cNvPr>
          <p:cNvSpPr txBox="1"/>
          <p:nvPr/>
        </p:nvSpPr>
        <p:spPr>
          <a:xfrm>
            <a:off x="2301238" y="1859392"/>
            <a:ext cx="7589520" cy="4260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Dopo aver eseguito </a:t>
            </a:r>
            <a:r>
              <a:rPr lang="it-IT" kern="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</a:t>
            </a:r>
            <a:r>
              <a:rPr lang="e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Cognitive Walkthrough</a:t>
            </a:r>
            <a:r>
              <a:rPr lang="it-IT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 kern="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(Sondaggio Cognitivo) 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è evinto che la piattaforma non ha grossi problemi di usabilità.</a:t>
            </a:r>
            <a:b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it-IT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Tuttavia i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tester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hanno riscontrato dei problemi relativi alla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chiusura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 pannello di aggiunta di una nuova nota del Diario ritenendola poco intuitiva rispetto al resto della Piattaforma.</a:t>
            </a:r>
            <a:b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it-IT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risolvere questo problema abbiamo pensato di aggiungere un tasto</a:t>
            </a:r>
            <a:r>
              <a:rPr lang="it-IT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Torna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 ritornare alla schermata di tutte le note del Diario anziché dover cliccare in un punto qualsiasi al di fuori della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nota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0959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>
            <a:extLst>
              <a:ext uri="{FF2B5EF4-FFF2-40B4-BE49-F238E27FC236}">
                <a16:creationId xmlns:a16="http://schemas.microsoft.com/office/drawing/2014/main" id="{A18D28EC-61C6-E369-9E9B-25276CF2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121922" y="-640496"/>
            <a:ext cx="12557761" cy="8371841"/>
          </a:xfrm>
          <a:prstGeom prst="rect">
            <a:avLst/>
          </a:prstGeom>
          <a:solidFill>
            <a:srgbClr val="00D17D"/>
          </a:solidFill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E929203-D345-08BD-DF19-74D8D130279A}"/>
              </a:ext>
            </a:extLst>
          </p:cNvPr>
          <p:cNvSpPr/>
          <p:nvPr/>
        </p:nvSpPr>
        <p:spPr>
          <a:xfrm>
            <a:off x="1040429" y="2634136"/>
            <a:ext cx="2493785" cy="3721717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6264"/>
            <a:ext cx="10515599" cy="1070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Aileron Black" panose="00000A00000000000000" pitchFamily="50" charset="0"/>
              </a:rPr>
              <a:t>GRAZIE PER L’ATTENZIONE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BB55F5EA-D110-5534-F997-E7C176787ADA}"/>
              </a:ext>
            </a:extLst>
          </p:cNvPr>
          <p:cNvSpPr/>
          <p:nvPr/>
        </p:nvSpPr>
        <p:spPr>
          <a:xfrm>
            <a:off x="1106382" y="5401216"/>
            <a:ext cx="2361877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5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ALFONSO POLLASTRO</a:t>
            </a:r>
            <a:br>
              <a:rPr lang="it-IT" sz="15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it-IT" sz="15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 del gruppo</a:t>
            </a:r>
            <a:endParaRPr lang="it-IT" sz="1500" b="1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EEB4163-A9B5-79B7-7284-B6B6720F5E00}"/>
              </a:ext>
            </a:extLst>
          </p:cNvPr>
          <p:cNvSpPr/>
          <p:nvPr/>
        </p:nvSpPr>
        <p:spPr>
          <a:xfrm>
            <a:off x="3733016" y="2672448"/>
            <a:ext cx="2493785" cy="37217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B4F2E75-A4F9-399A-6AFA-113106B71774}"/>
              </a:ext>
            </a:extLst>
          </p:cNvPr>
          <p:cNvSpPr/>
          <p:nvPr/>
        </p:nvSpPr>
        <p:spPr>
          <a:xfrm>
            <a:off x="6424204" y="2692113"/>
            <a:ext cx="2493785" cy="3721717"/>
          </a:xfrm>
          <a:prstGeom prst="roundRect">
            <a:avLst/>
          </a:prstGeom>
          <a:solidFill>
            <a:srgbClr val="9D4E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8682762C-4F53-56BB-B234-C2837C765BFB}"/>
              </a:ext>
            </a:extLst>
          </p:cNvPr>
          <p:cNvSpPr/>
          <p:nvPr/>
        </p:nvSpPr>
        <p:spPr>
          <a:xfrm>
            <a:off x="9115393" y="2692112"/>
            <a:ext cx="2493785" cy="372171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FAAC356E-0577-C8B2-16AA-E20C76D5DEF4}"/>
              </a:ext>
            </a:extLst>
          </p:cNvPr>
          <p:cNvSpPr/>
          <p:nvPr/>
        </p:nvSpPr>
        <p:spPr>
          <a:xfrm>
            <a:off x="3922408" y="5401216"/>
            <a:ext cx="2115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5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MARIO ZACCARDI</a:t>
            </a:r>
          </a:p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5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 DI DESIGN</a:t>
            </a:r>
            <a:endParaRPr lang="en-US" sz="15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CD7EA9D6-E3CE-849C-95E7-83F25D88198D}"/>
              </a:ext>
            </a:extLst>
          </p:cNvPr>
          <p:cNvSpPr/>
          <p:nvPr/>
        </p:nvSpPr>
        <p:spPr>
          <a:xfrm>
            <a:off x="6416710" y="5389731"/>
            <a:ext cx="2501279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5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DOMENICO ARCAMONE</a:t>
            </a:r>
          </a:p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5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 DELLA DOCUMENTAZIONE</a:t>
            </a:r>
            <a:endParaRPr lang="en-US" sz="15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9E5C9821-19D7-DA93-7492-39248B0A7C79}"/>
              </a:ext>
            </a:extLst>
          </p:cNvPr>
          <p:cNvSpPr/>
          <p:nvPr/>
        </p:nvSpPr>
        <p:spPr>
          <a:xfrm>
            <a:off x="9020437" y="5389731"/>
            <a:ext cx="2683695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5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LEEON GAGLIONI</a:t>
            </a:r>
          </a:p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it-IT" sz="15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MANAGER DELLA VALUTAZIONE</a:t>
            </a:r>
            <a:endParaRPr lang="en-US" sz="15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olo 23">
            <a:extLst>
              <a:ext uri="{FF2B5EF4-FFF2-40B4-BE49-F238E27FC236}">
                <a16:creationId xmlns:a16="http://schemas.microsoft.com/office/drawing/2014/main" id="{FF4FAE18-AC9F-C7D9-9762-02B7CE9A8046}"/>
              </a:ext>
            </a:extLst>
          </p:cNvPr>
          <p:cNvSpPr txBox="1">
            <a:spLocks/>
          </p:cNvSpPr>
          <p:nvPr/>
        </p:nvSpPr>
        <p:spPr>
          <a:xfrm>
            <a:off x="2590604" y="1618834"/>
            <a:ext cx="6893607" cy="529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kern="120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it-IT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Realizzato da:</a:t>
            </a:r>
          </a:p>
        </p:txBody>
      </p:sp>
      <p:pic>
        <p:nvPicPr>
          <p:cNvPr id="18" name="Elemento grafico 17" descr="Alieno con un occhio solo">
            <a:extLst>
              <a:ext uri="{FF2B5EF4-FFF2-40B4-BE49-F238E27FC236}">
                <a16:creationId xmlns:a16="http://schemas.microsoft.com/office/drawing/2014/main" id="{F6A79F02-4242-7B32-2EBE-055E29386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821" y="2873429"/>
            <a:ext cx="2173338" cy="2298964"/>
          </a:xfrm>
          <a:prstGeom prst="rect">
            <a:avLst/>
          </a:prstGeom>
        </p:spPr>
      </p:pic>
      <p:pic>
        <p:nvPicPr>
          <p:cNvPr id="25" name="Elemento grafico 24" descr="Uomo con felpa mentre tiene un controller">
            <a:extLst>
              <a:ext uri="{FF2B5EF4-FFF2-40B4-BE49-F238E27FC236}">
                <a16:creationId xmlns:a16="http://schemas.microsoft.com/office/drawing/2014/main" id="{EA5D5506-59A8-1FFD-B88B-A5EC044B3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3055" y="2863519"/>
            <a:ext cx="1578516" cy="2308874"/>
          </a:xfrm>
          <a:prstGeom prst="rect">
            <a:avLst/>
          </a:prstGeom>
        </p:spPr>
      </p:pic>
      <p:pic>
        <p:nvPicPr>
          <p:cNvPr id="27" name="Elemento grafico 26" descr="Uomo con una protesi al braccio">
            <a:extLst>
              <a:ext uri="{FF2B5EF4-FFF2-40B4-BE49-F238E27FC236}">
                <a16:creationId xmlns:a16="http://schemas.microsoft.com/office/drawing/2014/main" id="{C11A85BA-3174-16BE-9773-9C36D96801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5518" y="2778603"/>
            <a:ext cx="1681865" cy="2349664"/>
          </a:xfrm>
          <a:prstGeom prst="rect">
            <a:avLst/>
          </a:prstGeom>
        </p:spPr>
      </p:pic>
      <p:pic>
        <p:nvPicPr>
          <p:cNvPr id="30" name="Elemento grafico 29" descr="Uomo con vestito da pirata">
            <a:extLst>
              <a:ext uri="{FF2B5EF4-FFF2-40B4-BE49-F238E27FC236}">
                <a16:creationId xmlns:a16="http://schemas.microsoft.com/office/drawing/2014/main" id="{DD3C82A9-6ACB-ACC2-8BB2-879A415EE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46281" y="2888266"/>
            <a:ext cx="1650950" cy="2313930"/>
          </a:xfrm>
          <a:prstGeom prst="rect">
            <a:avLst/>
          </a:prstGeom>
        </p:spPr>
      </p:pic>
      <p:pic>
        <p:nvPicPr>
          <p:cNvPr id="35" name="Elemento grafico 34" descr="Barba e baffi">
            <a:extLst>
              <a:ext uri="{FF2B5EF4-FFF2-40B4-BE49-F238E27FC236}">
                <a16:creationId xmlns:a16="http://schemas.microsoft.com/office/drawing/2014/main" id="{AB46E29A-DB7F-7C11-33F7-94B31F96B3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22494" y="3429000"/>
            <a:ext cx="534797" cy="466613"/>
          </a:xfrm>
          <a:prstGeom prst="rect">
            <a:avLst/>
          </a:prstGeom>
        </p:spPr>
      </p:pic>
      <p:pic>
        <p:nvPicPr>
          <p:cNvPr id="37" name="Elemento grafico 36" descr="Maschera di faccina arrotondata">
            <a:extLst>
              <a:ext uri="{FF2B5EF4-FFF2-40B4-BE49-F238E27FC236}">
                <a16:creationId xmlns:a16="http://schemas.microsoft.com/office/drawing/2014/main" id="{E063CDC4-6A52-2B23-45BC-5FEC433051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12322" y="3520328"/>
            <a:ext cx="5429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950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88C4C20D-92AE-442C-9948-4F85204D6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5526B71A-5CCA-3A08-9952-6D4E44DB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121922" y="-640496"/>
            <a:ext cx="12557761" cy="8371841"/>
          </a:xfrm>
          <a:prstGeom prst="rect">
            <a:avLst/>
          </a:prstGeom>
          <a:solidFill>
            <a:srgbClr val="00D17D"/>
          </a:solidFill>
        </p:spPr>
      </p:pic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142580"/>
            <a:ext cx="10515599" cy="1070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Aileron Black" panose="00000A00000000000000" pitchFamily="50" charset="0"/>
              </a:rPr>
              <a:t>1.  ANALISI DEL PROBLEMA</a:t>
            </a:r>
          </a:p>
        </p:txBody>
      </p:sp>
      <p:graphicFrame>
        <p:nvGraphicFramePr>
          <p:cNvPr id="49" name="CasellaDiTesto 27">
            <a:extLst>
              <a:ext uri="{FF2B5EF4-FFF2-40B4-BE49-F238E27FC236}">
                <a16:creationId xmlns:a16="http://schemas.microsoft.com/office/drawing/2014/main" id="{C075EDB6-A2A3-51AE-E7C3-CCDF6A7B8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916400"/>
              </p:ext>
            </p:extLst>
          </p:nvPr>
        </p:nvGraphicFramePr>
        <p:xfrm>
          <a:off x="838200" y="2714445"/>
          <a:ext cx="10515600" cy="3732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882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88C4C20D-92AE-442C-9948-4F85204D6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337773"/>
            <a:ext cx="10515599" cy="899125"/>
          </a:xfrm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DESCRIZIONE DEL PROBLEMA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102424B2-B659-9EAA-AF34-4A2F3D578D8F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00A1262-591F-46AA-C022-8129BB187D7F}"/>
              </a:ext>
            </a:extLst>
          </p:cNvPr>
          <p:cNvSpPr txBox="1"/>
          <p:nvPr/>
        </p:nvSpPr>
        <p:spPr>
          <a:xfrm>
            <a:off x="1969450" y="1978483"/>
            <a:ext cx="8253095" cy="401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 progetto si concentra sul monitoraggio e sul miglioramento della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salute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del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benessere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degli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utenti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L'obiettivo principale è fornire a quest’ultimi uno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strumento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completo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intuitivo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che li aiuti ad adottare abitudini più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attive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Attraverso un approccio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user-centered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ci impegniamo a progettare un Sistema che tenga conto delle esigenze e delle preferenze degli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utenti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la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facilità d’uso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l'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accessibilità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saranno alla base del progetto, infatti, garantiamo la disponibilità su una vasta gamma di dispositivi per assicurare una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fruizione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fluida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dell'applicazione in qualsiasi momento.</a:t>
            </a: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23" name="Rettangolo 22" descr="Head with Gears">
            <a:extLst>
              <a:ext uri="{FF2B5EF4-FFF2-40B4-BE49-F238E27FC236}">
                <a16:creationId xmlns:a16="http://schemas.microsoft.com/office/drawing/2014/main" id="{564869A0-D7FC-FB3C-1DC2-599AE2C5320E}"/>
              </a:ext>
            </a:extLst>
          </p:cNvPr>
          <p:cNvSpPr/>
          <p:nvPr/>
        </p:nvSpPr>
        <p:spPr>
          <a:xfrm>
            <a:off x="796211" y="498718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9630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88C4C20D-92AE-442C-9948-4F85204D6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2C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82" y="337773"/>
            <a:ext cx="10515599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RACCOLTA DEI FEEDBACK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00A1262-591F-46AA-C022-8129BB187D7F}"/>
              </a:ext>
            </a:extLst>
          </p:cNvPr>
          <p:cNvSpPr txBox="1"/>
          <p:nvPr/>
        </p:nvSpPr>
        <p:spPr>
          <a:xfrm>
            <a:off x="2218688" y="2182930"/>
            <a:ext cx="7754620" cy="351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Attraverso un 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 Google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abbiamo intervistato una varietà di 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utenti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differenti stili di vita 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 fine di comprendere meglio il nostro 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possibile pubblico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Nonostante le differenze, è emerso un desiderio comune tra tutti loro: 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adottare abitudini più sane e attive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it-IT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Tramite le interviste, abbiamo identificato il </a:t>
            </a:r>
            <a:r>
              <a:rPr lang="it-IT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potenziale pubblico </a:t>
            </a:r>
            <a:r>
              <a:rPr lang="it-IT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 potrebbe utilizzare il nostro Sistema.</a:t>
            </a:r>
            <a:endParaRPr lang="it-IT" sz="20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2" name="Rettangolo 1" descr="Segno di spunta">
            <a:extLst>
              <a:ext uri="{FF2B5EF4-FFF2-40B4-BE49-F238E27FC236}">
                <a16:creationId xmlns:a16="http://schemas.microsoft.com/office/drawing/2014/main" id="{2B513374-EAD5-E3A3-C4DE-47BDD500319E}"/>
              </a:ext>
            </a:extLst>
          </p:cNvPr>
          <p:cNvSpPr/>
          <p:nvPr/>
        </p:nvSpPr>
        <p:spPr>
          <a:xfrm>
            <a:off x="1500465" y="543018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264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88C4C20D-92AE-442C-9948-4F85204D6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D4EDD"/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INDIVIDUAZIONE DELLE PERSONAS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00A1262-591F-46AA-C022-8129BB187D7F}"/>
              </a:ext>
            </a:extLst>
          </p:cNvPr>
          <p:cNvSpPr txBox="1"/>
          <p:nvPr/>
        </p:nvSpPr>
        <p:spPr>
          <a:xfrm>
            <a:off x="1850113" y="2047240"/>
            <a:ext cx="5581015" cy="254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Antonio Gaglioni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 20 anni ed è uno studente di </a:t>
            </a:r>
            <a:r>
              <a:rPr lang="it-IT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giurisprudenza di 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Salerno.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anni lotta col suo peso che gli provoca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insicurezza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timidezza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nelle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interazioni sociali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causa degli impegni accademici conduce una vita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sedentaria e abitudini alimentari poco salutari.</a:t>
            </a: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3" name="Rettangolo 2" descr="Utente">
            <a:extLst>
              <a:ext uri="{FF2B5EF4-FFF2-40B4-BE49-F238E27FC236}">
                <a16:creationId xmlns:a16="http://schemas.microsoft.com/office/drawing/2014/main" id="{55AE1AFE-4D4A-AA08-4FB3-1FA33F5852E2}"/>
              </a:ext>
            </a:extLst>
          </p:cNvPr>
          <p:cNvSpPr/>
          <p:nvPr/>
        </p:nvSpPr>
        <p:spPr>
          <a:xfrm>
            <a:off x="76202" y="488972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Viso umano, persona, ritratto, Selfie&#10;&#10;Descrizione generata automaticamente">
            <a:extLst>
              <a:ext uri="{FF2B5EF4-FFF2-40B4-BE49-F238E27FC236}">
                <a16:creationId xmlns:a16="http://schemas.microsoft.com/office/drawing/2014/main" id="{D39F49CE-3147-FDA0-27A4-E291DAF39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91" y="2085614"/>
            <a:ext cx="2473191" cy="246433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3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7541BA-FDD6-81CD-D14B-7BAF125C2D2E}"/>
              </a:ext>
            </a:extLst>
          </p:cNvPr>
          <p:cNvSpPr txBox="1"/>
          <p:nvPr/>
        </p:nvSpPr>
        <p:spPr>
          <a:xfrm>
            <a:off x="1850113" y="4942485"/>
            <a:ext cx="8964296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Obiettivo: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migliorare la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salute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generale e perdere peso in modo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sano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sostenibile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integrando uno stile di vita più attivo e abitudini alimentari migliori.</a:t>
            </a:r>
          </a:p>
        </p:txBody>
      </p:sp>
    </p:spTree>
    <p:extLst>
      <p:ext uri="{BB962C8B-B14F-4D97-AF65-F5344CB8AC3E}">
        <p14:creationId xmlns:p14="http://schemas.microsoft.com/office/powerpoint/2010/main" val="2195334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88C4C20D-92AE-442C-9948-4F85204D6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77DFF"/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DESCRIZIONE DEI TASK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sp>
        <p:nvSpPr>
          <p:cNvPr id="2" name="Rettangolo 1" descr="Documento">
            <a:extLst>
              <a:ext uri="{FF2B5EF4-FFF2-40B4-BE49-F238E27FC236}">
                <a16:creationId xmlns:a16="http://schemas.microsoft.com/office/drawing/2014/main" id="{9DDCBE40-0C97-326A-1314-E7383411FC87}"/>
              </a:ext>
            </a:extLst>
          </p:cNvPr>
          <p:cNvSpPr/>
          <p:nvPr/>
        </p:nvSpPr>
        <p:spPr>
          <a:xfrm>
            <a:off x="1903688" y="494207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8EEAFA1-6541-DE93-DBFC-6D5F77FFB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9978" y="1912084"/>
            <a:ext cx="8832043" cy="40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52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88C4C20D-92AE-442C-9948-4F85204D6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14677DC-38FF-6415-5821-633AAA674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8BFF"/>
          </a:solidFill>
          <a:ln>
            <a:noFill/>
          </a:ln>
          <a:effectLst>
            <a:outerShdw blurRad="50800" dist="50800" dir="5400000" sx="140000" sy="140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itolo 23">
            <a:extLst>
              <a:ext uri="{FF2B5EF4-FFF2-40B4-BE49-F238E27FC236}">
                <a16:creationId xmlns:a16="http://schemas.microsoft.com/office/drawing/2014/main" id="{B5FC2455-4A5B-2A6D-382E-24FEBAF9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202" y="354409"/>
            <a:ext cx="11252118" cy="899125"/>
          </a:xfrm>
          <a:effectLst>
            <a:outerShdw blurRad="50800" dist="50800" dir="5400000" sx="128000" sy="128000" algn="ctr" rotWithShape="0">
              <a:srgbClr val="000000">
                <a:alpha val="79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ileron Black" panose="00000A00000000000000" pitchFamily="50" charset="0"/>
              </a:rPr>
              <a:t>OBIETTIVI DI EMPOWERMENT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32C598-36DE-7BE1-C119-94C70A794ED7}"/>
              </a:ext>
            </a:extLst>
          </p:cNvPr>
          <p:cNvSpPr/>
          <p:nvPr/>
        </p:nvSpPr>
        <p:spPr>
          <a:xfrm>
            <a:off x="1264919" y="1438682"/>
            <a:ext cx="9662159" cy="50056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>
                <a:latin typeface="Barlow" panose="00000500000000000000" pitchFamily="2" charset="0"/>
              </a:rPr>
              <a:t>Una volta stabiliti i requisiti del sistema, sono stati condotti anche dei questionari utenti per l’individuazione degli obiettivi di empowerment.</a:t>
            </a:r>
            <a:endParaRPr lang="it-IT" dirty="0">
              <a:latin typeface="Barlow" panose="00000500000000000000" pitchFamily="2" charset="0"/>
            </a:endParaRPr>
          </a:p>
        </p:txBody>
      </p:sp>
      <p:sp>
        <p:nvSpPr>
          <p:cNvPr id="19" name="Rettangolo 18" descr="Head with Gears">
            <a:extLst>
              <a:ext uri="{FF2B5EF4-FFF2-40B4-BE49-F238E27FC236}">
                <a16:creationId xmlns:a16="http://schemas.microsoft.com/office/drawing/2014/main" id="{45B039BE-9B01-77C3-A69B-72AE83605BFE}"/>
              </a:ext>
            </a:extLst>
          </p:cNvPr>
          <p:cNvSpPr/>
          <p:nvPr/>
        </p:nvSpPr>
        <p:spPr>
          <a:xfrm>
            <a:off x="1426211" y="1693077"/>
            <a:ext cx="778509" cy="77850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3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D5FD9E-DF1C-822C-3387-C1463033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45" y="3758884"/>
            <a:ext cx="8655706" cy="19815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FBAA99-4BF0-584F-EF81-809893A4BCF4}"/>
              </a:ext>
            </a:extLst>
          </p:cNvPr>
          <p:cNvSpPr txBox="1"/>
          <p:nvPr/>
        </p:nvSpPr>
        <p:spPr>
          <a:xfrm>
            <a:off x="1815465" y="2078688"/>
            <a:ext cx="8676640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Dopo aver stabilito i requisiti del sistema, abbiamo condotto dei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questionari tra gli utenti 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individuare gli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obiettivi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 Empowerment</a:t>
            </a:r>
            <a:r>
              <a:rPr lang="it-I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Abbiamo quindi creato una tabella che rappresenta la media dei giudizi per ogni Task:</a:t>
            </a:r>
          </a:p>
        </p:txBody>
      </p:sp>
      <p:sp>
        <p:nvSpPr>
          <p:cNvPr id="8" name="Rettangolo 7" descr="Tiro a segno">
            <a:extLst>
              <a:ext uri="{FF2B5EF4-FFF2-40B4-BE49-F238E27FC236}">
                <a16:creationId xmlns:a16="http://schemas.microsoft.com/office/drawing/2014/main" id="{24AF3002-503A-3F6B-6856-7C01F1D8F9BF}"/>
              </a:ext>
            </a:extLst>
          </p:cNvPr>
          <p:cNvSpPr/>
          <p:nvPr/>
        </p:nvSpPr>
        <p:spPr>
          <a:xfrm>
            <a:off x="634919" y="516685"/>
            <a:ext cx="630000" cy="63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8609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45">
            <a:extLst>
              <a:ext uri="{FF2B5EF4-FFF2-40B4-BE49-F238E27FC236}">
                <a16:creationId xmlns:a16="http://schemas.microsoft.com/office/drawing/2014/main" id="{9CB2FE42-59FC-AD6B-0565-5185D8D2D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782B5B5-3075-0148-209E-21CFC168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-121922" y="-640496"/>
            <a:ext cx="12557761" cy="8371841"/>
          </a:xfrm>
          <a:prstGeom prst="rect">
            <a:avLst/>
          </a:prstGeom>
          <a:solidFill>
            <a:srgbClr val="00D17D"/>
          </a:solidFill>
        </p:spPr>
      </p:pic>
      <p:sp>
        <p:nvSpPr>
          <p:cNvPr id="6" name="Titolo 23">
            <a:extLst>
              <a:ext uri="{FF2B5EF4-FFF2-40B4-BE49-F238E27FC236}">
                <a16:creationId xmlns:a16="http://schemas.microsoft.com/office/drawing/2014/main" id="{CC18C7E7-93D9-8A7A-F859-CA71D173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142580"/>
            <a:ext cx="10515599" cy="1070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Aileron Black" panose="00000A00000000000000" pitchFamily="50" charset="0"/>
              </a:rPr>
              <a:t>2</a:t>
            </a:r>
            <a:r>
              <a:rPr lang="en-US" sz="5400" kern="1200" dirty="0">
                <a:solidFill>
                  <a:schemeClr val="tx1"/>
                </a:solidFill>
                <a:latin typeface="Aileron Black" panose="00000A00000000000000" pitchFamily="50" charset="0"/>
              </a:rPr>
              <a:t>.  ANALISI COMPARATIVA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020806D5-62B0-4343-F7DB-2463571EF83B}"/>
              </a:ext>
            </a:extLst>
          </p:cNvPr>
          <p:cNvGrpSpPr/>
          <p:nvPr/>
        </p:nvGrpSpPr>
        <p:grpSpPr>
          <a:xfrm>
            <a:off x="3110307" y="3347967"/>
            <a:ext cx="6030000" cy="2160000"/>
            <a:chOff x="966000" y="3500576"/>
            <a:chExt cx="6030000" cy="2160000"/>
          </a:xfrm>
        </p:grpSpPr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92486AA9-C5F5-8EC1-4475-BE7ABA87C5A0}"/>
                </a:ext>
              </a:extLst>
            </p:cNvPr>
            <p:cNvSpPr/>
            <p:nvPr/>
          </p:nvSpPr>
          <p:spPr>
            <a:xfrm>
              <a:off x="1317000" y="3500576"/>
              <a:ext cx="1098000" cy="1098000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A1944715-1898-FA6E-39DB-1DCC26B3000A}"/>
                </a:ext>
              </a:extLst>
            </p:cNvPr>
            <p:cNvSpPr/>
            <p:nvPr/>
          </p:nvSpPr>
          <p:spPr>
            <a:xfrm>
              <a:off x="966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700" cap="all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DESCRIZIONE DI UN CASO D’USO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DA1D7042-84EC-D29E-EFF8-89727E093720}"/>
                </a:ext>
              </a:extLst>
            </p:cNvPr>
            <p:cNvSpPr/>
            <p:nvPr/>
          </p:nvSpPr>
          <p:spPr>
            <a:xfrm>
              <a:off x="3432000" y="3500576"/>
              <a:ext cx="1098000" cy="1098000"/>
            </a:xfrm>
            <a:prstGeom prst="ellipse">
              <a:avLst/>
            </a:prstGeom>
            <a:solidFill>
              <a:srgbClr val="92D05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CFAAE932-588B-5928-13B2-314B3990855A}"/>
                </a:ext>
              </a:extLst>
            </p:cNvPr>
            <p:cNvSpPr/>
            <p:nvPr/>
          </p:nvSpPr>
          <p:spPr>
            <a:xfrm>
              <a:off x="3081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700" kern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Pro/Contro dei competitor</a:t>
              </a:r>
              <a:endParaRPr lang="en-US" sz="1700" kern="120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4A1903AE-CA60-B8B0-7393-048F977D8A9F}"/>
                </a:ext>
              </a:extLst>
            </p:cNvPr>
            <p:cNvSpPr/>
            <p:nvPr/>
          </p:nvSpPr>
          <p:spPr>
            <a:xfrm>
              <a:off x="5547000" y="3500576"/>
              <a:ext cx="1098000" cy="1098000"/>
            </a:xfrm>
            <a:prstGeom prst="ellipse">
              <a:avLst/>
            </a:prstGeom>
            <a:solidFill>
              <a:srgbClr val="C1F72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it-IT" dirty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711C13C9-ECF9-4A1A-D21F-DA5741815180}"/>
                </a:ext>
              </a:extLst>
            </p:cNvPr>
            <p:cNvSpPr/>
            <p:nvPr/>
          </p:nvSpPr>
          <p:spPr>
            <a:xfrm>
              <a:off x="5196000" y="4940576"/>
              <a:ext cx="1800000" cy="720000"/>
            </a:xfrm>
            <a:custGeom>
              <a:avLst/>
              <a:gdLst>
                <a:gd name="connsiteX0" fmla="*/ 0 w 1800000"/>
                <a:gd name="connsiteY0" fmla="*/ 0 h 720000"/>
                <a:gd name="connsiteX1" fmla="*/ 1800000 w 1800000"/>
                <a:gd name="connsiteY1" fmla="*/ 0 h 720000"/>
                <a:gd name="connsiteX2" fmla="*/ 1800000 w 1800000"/>
                <a:gd name="connsiteY2" fmla="*/ 720000 h 720000"/>
                <a:gd name="connsiteX3" fmla="*/ 0 w 1800000"/>
                <a:gd name="connsiteY3" fmla="*/ 720000 h 720000"/>
                <a:gd name="connsiteX4" fmla="*/ 0 w 180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72000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it-IT" sz="1700" kern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Prime bozze di design</a:t>
              </a:r>
              <a:endParaRPr lang="en-US" sz="1700" kern="1200" dirty="0"/>
            </a:p>
          </p:txBody>
        </p:sp>
      </p:grpSp>
      <p:pic>
        <p:nvPicPr>
          <p:cNvPr id="13314" name="Picture 2" descr="Aim - Free weapons icons">
            <a:extLst>
              <a:ext uri="{FF2B5EF4-FFF2-40B4-BE49-F238E27FC236}">
                <a16:creationId xmlns:a16="http://schemas.microsoft.com/office/drawing/2014/main" id="{33C11058-A79C-B2ED-C00C-837ABB5B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893" y="3550038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D07ED10-489C-167A-83CE-256BED059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60726" y="3550038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0EC85148-E1EA-D321-33D5-E6FBEC712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5726" y="3523226"/>
            <a:ext cx="729161" cy="72916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92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1772</Words>
  <Application>Microsoft Office PowerPoint</Application>
  <PresentationFormat>Widescreen</PresentationFormat>
  <Paragraphs>193</Paragraphs>
  <Slides>29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9" baseType="lpstr">
      <vt:lpstr>Aharoni</vt:lpstr>
      <vt:lpstr>Aileron Black</vt:lpstr>
      <vt:lpstr>Aptos</vt:lpstr>
      <vt:lpstr>Arial</vt:lpstr>
      <vt:lpstr>Avenir Next LT Pro</vt:lpstr>
      <vt:lpstr>Barlow</vt:lpstr>
      <vt:lpstr>Cambria</vt:lpstr>
      <vt:lpstr>Open Sans</vt:lpstr>
      <vt:lpstr>Wingdings</vt:lpstr>
      <vt:lpstr>FadeVTI</vt:lpstr>
      <vt:lpstr>L.I.F.E.</vt:lpstr>
      <vt:lpstr>INDICE</vt:lpstr>
      <vt:lpstr>1.  ANALISI DEL PROBLEMA</vt:lpstr>
      <vt:lpstr>DESCRIZIONE DEL PROBLEMA</vt:lpstr>
      <vt:lpstr>RACCOLTA DEI FEEDBACK</vt:lpstr>
      <vt:lpstr>INDIVIDUAZIONE DELLE PERSONAS</vt:lpstr>
      <vt:lpstr>DESCRIZIONE DEI TASK</vt:lpstr>
      <vt:lpstr>OBIETTIVI DI EMPOWERMENT</vt:lpstr>
      <vt:lpstr>2.  ANALISI COMPARATIVA</vt:lpstr>
      <vt:lpstr>DESCRIZIONE DI UN CASO D’USO</vt:lpstr>
      <vt:lpstr>PRO/CONTRO DEI COMPETITOR</vt:lpstr>
      <vt:lpstr>PRO/CONTRO DEI COMPETITOR</vt:lpstr>
      <vt:lpstr>PRIME BOZZE DI DESIGN</vt:lpstr>
      <vt:lpstr>PRIME BOZZE DI DESIGN</vt:lpstr>
      <vt:lpstr>3. PAPER SKETCH ED USABILITÀ</vt:lpstr>
      <vt:lpstr>PAPER SKETCH FINALI</vt:lpstr>
      <vt:lpstr>PAPER SKETCH FINALI</vt:lpstr>
      <vt:lpstr>TECNICA DEL MAGO DI OZ</vt:lpstr>
      <vt:lpstr>4. PROTOTIPO IN FIGMA</vt:lpstr>
      <vt:lpstr>PROTOTIPO IN FIGMA</vt:lpstr>
      <vt:lpstr>DESIGN PATTERN UTILIZZATI</vt:lpstr>
      <vt:lpstr>TECNICHE DI VALUTAZIONE</vt:lpstr>
      <vt:lpstr>TECNICHE DI VALUTAZIONE</vt:lpstr>
      <vt:lpstr>TECNICHE DI VALUTAZIONE</vt:lpstr>
      <vt:lpstr>TECNICHE DI VALUTAZIONE</vt:lpstr>
      <vt:lpstr>TECNICHE DI VALUTAZIONE</vt:lpstr>
      <vt:lpstr>TECNICHE DI VALUTAZIONE</vt:lpstr>
      <vt:lpstr>TECNICHE DI VALUTAZIONE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ZACCARDI</dc:creator>
  <cp:lastModifiedBy>MARIO ZACCARDI</cp:lastModifiedBy>
  <cp:revision>107</cp:revision>
  <dcterms:created xsi:type="dcterms:W3CDTF">2024-05-27T16:17:29Z</dcterms:created>
  <dcterms:modified xsi:type="dcterms:W3CDTF">2024-05-29T20:27:33Z</dcterms:modified>
</cp:coreProperties>
</file>